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8"/>
  </p:notesMasterIdLst>
  <p:handoutMasterIdLst>
    <p:handoutMasterId r:id="rId19"/>
  </p:handoutMasterIdLst>
  <p:sldIdLst>
    <p:sldId id="484" r:id="rId4"/>
    <p:sldId id="555" r:id="rId5"/>
    <p:sldId id="557" r:id="rId6"/>
    <p:sldId id="559" r:id="rId7"/>
    <p:sldId id="560" r:id="rId8"/>
    <p:sldId id="561" r:id="rId9"/>
    <p:sldId id="563" r:id="rId10"/>
    <p:sldId id="564" r:id="rId11"/>
    <p:sldId id="565" r:id="rId12"/>
    <p:sldId id="562" r:id="rId13"/>
    <p:sldId id="569" r:id="rId14"/>
    <p:sldId id="567" r:id="rId15"/>
    <p:sldId id="566" r:id="rId16"/>
    <p:sldId id="568" r:id="rId17"/>
  </p:sldIdLst>
  <p:sldSz cx="9144000" cy="6858000" type="screen4x3"/>
  <p:notesSz cx="6858000" cy="9144000"/>
  <p:custDataLst>
    <p:tags r:id="rId23"/>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80" userDrawn="1">
          <p15:clr>
            <a:srgbClr val="A4A3A4"/>
          </p15:clr>
        </p15:guide>
        <p15:guide id="2" pos="290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AE"/>
    <a:srgbClr val="008ABD"/>
    <a:srgbClr val="0A9DCD"/>
    <a:srgbClr val="0C4296"/>
    <a:srgbClr val="F3F5F2"/>
    <a:srgbClr val="0085B8"/>
    <a:srgbClr val="0000FF"/>
    <a:srgbClr val="FFF887"/>
    <a:srgbClr val="FFF357"/>
    <a:srgbClr val="317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51" autoAdjust="0"/>
    <p:restoredTop sz="96846" autoAdjust="0"/>
  </p:normalViewPr>
  <p:slideViewPr>
    <p:cSldViewPr snapToGrid="0" snapToObjects="1" showGuides="1">
      <p:cViewPr varScale="1">
        <p:scale>
          <a:sx n="81" d="100"/>
          <a:sy n="81" d="100"/>
        </p:scale>
        <p:origin x="1094" y="67"/>
      </p:cViewPr>
      <p:guideLst>
        <p:guide orient="horz" pos="2080"/>
        <p:guide pos="290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160.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37.emf"/><Relationship Id="rId4" Type="http://schemas.openxmlformats.org/officeDocument/2006/relationships/image" Target="../media/image36.emf"/><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image" Target="../media/image3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7.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8.xml"/><Relationship Id="rId2" Type="http://schemas.openxmlformats.org/officeDocument/2006/relationships/image" Target="../media/image32.pn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image" Target="../media/image34.emf"/><Relationship Id="rId6" Type="http://schemas.openxmlformats.org/officeDocument/2006/relationships/oleObject" Target="../embeddings/oleObject2.bin"/><Relationship Id="rId5" Type="http://schemas.openxmlformats.org/officeDocument/2006/relationships/tags" Target="../tags/tag150.xml"/><Relationship Id="rId4" Type="http://schemas.openxmlformats.org/officeDocument/2006/relationships/image" Target="../media/image33.emf"/><Relationship Id="rId3" Type="http://schemas.openxmlformats.org/officeDocument/2006/relationships/oleObject" Target="../embeddings/oleObject1.bin"/><Relationship Id="rId21" Type="http://schemas.openxmlformats.org/officeDocument/2006/relationships/vmlDrawing" Target="../drawings/vmlDrawing1.vml"/><Relationship Id="rId20" Type="http://schemas.openxmlformats.org/officeDocument/2006/relationships/slideLayout" Target="../slideLayouts/slideLayout18.xml"/><Relationship Id="rId2" Type="http://schemas.openxmlformats.org/officeDocument/2006/relationships/tags" Target="../tags/tag149.xml"/><Relationship Id="rId19" Type="http://schemas.openxmlformats.org/officeDocument/2006/relationships/tags" Target="../tags/tag156.xml"/><Relationship Id="rId18" Type="http://schemas.openxmlformats.org/officeDocument/2006/relationships/image" Target="../media/image37.emf"/><Relationship Id="rId17" Type="http://schemas.openxmlformats.org/officeDocument/2006/relationships/oleObject" Target="../embeddings/oleObject5.bin"/><Relationship Id="rId16" Type="http://schemas.openxmlformats.org/officeDocument/2006/relationships/tags" Target="../tags/tag155.xml"/><Relationship Id="rId15" Type="http://schemas.openxmlformats.org/officeDocument/2006/relationships/image" Target="../media/image36.emf"/><Relationship Id="rId14" Type="http://schemas.openxmlformats.org/officeDocument/2006/relationships/oleObject" Target="../embeddings/oleObject4.bin"/><Relationship Id="rId13" Type="http://schemas.openxmlformats.org/officeDocument/2006/relationships/tags" Target="../tags/tag154.xml"/><Relationship Id="rId12" Type="http://schemas.openxmlformats.org/officeDocument/2006/relationships/image" Target="../media/image35.emf"/><Relationship Id="rId11" Type="http://schemas.openxmlformats.org/officeDocument/2006/relationships/oleObject" Target="../embeddings/oleObject3.bin"/><Relationship Id="rId10" Type="http://schemas.openxmlformats.org/officeDocument/2006/relationships/tags" Target="../tags/tag153.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7.xml"/><Relationship Id="rId2" Type="http://schemas.openxmlformats.org/officeDocument/2006/relationships/image" Target="../media/image38.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59.xml"/><Relationship Id="rId1" Type="http://schemas.openxmlformats.org/officeDocument/2006/relationships/tags" Target="../tags/tag158.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37.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39.xml"/><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tags" Target="../tags/tag13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0.xml"/><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image" Target="../media/image17.png"/><Relationship Id="rId7" Type="http://schemas.openxmlformats.org/officeDocument/2006/relationships/image" Target="../media/image16.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image" Target="../media/image13.png"/><Relationship Id="rId11" Type="http://schemas.openxmlformats.org/officeDocument/2006/relationships/slideLayout" Target="../slideLayouts/slideLayout18.xml"/><Relationship Id="rId10" Type="http://schemas.openxmlformats.org/officeDocument/2006/relationships/tags" Target="../tags/tag14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image" Target="../media/image25.png"/><Relationship Id="rId8" Type="http://schemas.openxmlformats.org/officeDocument/2006/relationships/image" Target="../media/image24.png"/><Relationship Id="rId7" Type="http://schemas.openxmlformats.org/officeDocument/2006/relationships/image" Target="../media/image23.png"/><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tags" Target="../tags/tag144.xml"/><Relationship Id="rId2" Type="http://schemas.openxmlformats.org/officeDocument/2006/relationships/image" Target="../media/image19.png"/><Relationship Id="rId14" Type="http://schemas.openxmlformats.org/officeDocument/2006/relationships/slideLayout" Target="../slideLayouts/slideLayout18.xml"/><Relationship Id="rId13" Type="http://schemas.openxmlformats.org/officeDocument/2006/relationships/tags" Target="../tags/tag145.xml"/><Relationship Id="rId12" Type="http://schemas.openxmlformats.org/officeDocument/2006/relationships/image" Target="../media/image28.png"/><Relationship Id="rId11" Type="http://schemas.openxmlformats.org/officeDocument/2006/relationships/image" Target="../media/image27.png"/><Relationship Id="rId10" Type="http://schemas.openxmlformats.org/officeDocument/2006/relationships/image" Target="../media/image26.pn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6.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40581"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模块四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1395095" y="2858770"/>
            <a:ext cx="6957060" cy="706755"/>
          </a:xfrm>
          <a:prstGeom prst="rect">
            <a:avLst/>
          </a:prstGeom>
          <a:noFill/>
        </p:spPr>
        <p:txBody>
          <a:bodyPr wrap="square" rtlCol="0">
            <a:spAutoFit/>
          </a:bodyPr>
          <a:p>
            <a:r>
              <a:rPr lang="zh-CN" altLang="en-US" sz="4000" b="1">
                <a:solidFill>
                  <a:schemeClr val="bg1"/>
                </a:solidFill>
                <a:latin typeface="微软雅黑" panose="020B0503020204020204" pitchFamily="34" charset="-122"/>
                <a:ea typeface="微软雅黑" panose="020B0503020204020204" pitchFamily="34" charset="-122"/>
              </a:rPr>
              <a:t>三相交流电源保护电路的设计</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单元4</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三相对称电路的分析和计算</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190500" y="1664335"/>
            <a:ext cx="8722360" cy="5077460"/>
          </a:xfrm>
          <a:prstGeom prst="rect">
            <a:avLst/>
          </a:prstGeom>
          <a:noFill/>
        </p:spPr>
        <p:txBody>
          <a:bodyPr wrap="square" rtlCol="0" anchor="t">
            <a:spAutoFit/>
          </a:bodyPr>
          <a:p>
            <a:pPr>
              <a:lnSpc>
                <a:spcPct val="150000"/>
              </a:lnSpc>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对称三相电路星形联接，中性线电流不为零。（</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00000"/>
              </a:lnSpc>
            </a:pP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一个三相负载，其每相阻抗大小相等，这个负载必为对称的。（</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00000"/>
              </a:lnSpc>
            </a:pP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对称三相电路的计算，仅需计算其中一相，即可推出其余两相。（</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00000"/>
              </a:lnSpc>
            </a:pP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4</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对称三相负载三角形联接，其线电流的相位总是滞后对应的相电流</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30</a:t>
            </a:r>
            <a:r>
              <a:rPr lang="en-US" altLang="en-US" sz="240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9" name="文本框 8"/>
          <p:cNvSpPr txBox="1"/>
          <p:nvPr/>
        </p:nvSpPr>
        <p:spPr>
          <a:xfrm>
            <a:off x="190500" y="1096010"/>
            <a:ext cx="1633220" cy="460375"/>
          </a:xfrm>
          <a:prstGeom prst="rect">
            <a:avLst/>
          </a:prstGeom>
          <a:noFill/>
        </p:spPr>
        <p:txBody>
          <a:bodyPr wrap="square" rtlCol="0">
            <a:spAutoFit/>
          </a:bodyPr>
          <a:p>
            <a:r>
              <a:rPr lang="zh-CN" altLang="en-US" sz="2400" b="1">
                <a:latin typeface="黑体" panose="02010609060101010101" pitchFamily="49" charset="-122"/>
                <a:ea typeface="黑体" panose="02010609060101010101" pitchFamily="49" charset="-122"/>
              </a:rPr>
              <a:t>课堂巩固</a:t>
            </a:r>
            <a:endParaRPr lang="zh-CN" altLang="en-US" sz="2400" b="1">
              <a:latin typeface="黑体" panose="02010609060101010101" pitchFamily="49" charset="-122"/>
              <a:ea typeface="黑体" panose="02010609060101010101" pitchFamily="49" charset="-122"/>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mc:AlternateContent xmlns:mc="http://schemas.openxmlformats.org/markup-compatibility/2006">
        <mc:Choice xmlns:a14="http://schemas.microsoft.com/office/drawing/2010/main" Requires="a14">
          <p:sp>
            <p:nvSpPr>
              <p:cNvPr id="4" name="文本框 3"/>
              <p:cNvSpPr txBox="1"/>
              <p:nvPr/>
            </p:nvSpPr>
            <p:spPr>
              <a:xfrm>
                <a:off x="190500" y="1664970"/>
                <a:ext cx="8722360" cy="2472690"/>
              </a:xfrm>
              <a:prstGeom prst="rect">
                <a:avLst/>
              </a:prstGeom>
              <a:noFill/>
            </p:spPr>
            <p:txBody>
              <a:bodyPr wrap="square" rtlCol="0" anchor="t">
                <a:noAutofit/>
              </a:bodyPr>
              <a:p>
                <a:pPr>
                  <a:lnSpc>
                    <a:spcPct val="150000"/>
                  </a:lnSpc>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5</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无论三相电路是</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Y</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形连接或是</a:t>
                </a:r>
                <a:r>
                  <a:rPr lang="en-US" altLang="en-US" sz="240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形连接，当三相电路负载对称时，其三相有功功率为（</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A</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14:m>
                  <m:oMath xmlns:m="http://schemas.openxmlformats.org/officeDocument/2006/math">
                    <m:r>
                      <a:rPr lang="en-US" altLang="zh-CN" sz="2400" i="1">
                        <a:latin typeface="Cambria Math" panose="02040503050406030204" charset="0"/>
                        <a:ea typeface="黑体" panose="02010609060101010101" pitchFamily="49" charset="-122"/>
                        <a:cs typeface="Cambria Math" panose="02040503050406030204" charset="0"/>
                        <a:sym typeface="+mn-ea"/>
                      </a:rPr>
                      <m:t>𝑃</m:t>
                    </m:r>
                    <m:r>
                      <a:rPr lang="en-US" altLang="zh-CN" sz="2400" i="1">
                        <a:latin typeface="Cambria Math" panose="02040503050406030204" charset="0"/>
                        <a:ea typeface="黑体" panose="02010609060101010101" pitchFamily="49" charset="-122"/>
                        <a:cs typeface="Cambria Math" panose="02040503050406030204" charset="0"/>
                        <a:sym typeface="+mn-ea"/>
                      </a:rPr>
                      <m:t>=</m:t>
                    </m:r>
                    <m:r>
                      <a:rPr lang="en-US" altLang="zh-CN" sz="2400" i="1">
                        <a:latin typeface="Cambria Math" panose="02040503050406030204" charset="0"/>
                        <a:ea typeface="黑体" panose="02010609060101010101" pitchFamily="49" charset="-122"/>
                        <a:cs typeface="Cambria Math" panose="02040503050406030204" charset="0"/>
                        <a:sym typeface="+mn-ea"/>
                      </a:rPr>
                      <m:t>3</m:t>
                    </m:r>
                    <m:r>
                      <a:rPr lang="en-US" altLang="zh-CN" sz="2400" i="1">
                        <a:latin typeface="Cambria Math" panose="02040503050406030204" charset="0"/>
                        <a:ea typeface="黑体" panose="02010609060101010101" pitchFamily="49" charset="-122"/>
                        <a:cs typeface="Cambria Math" panose="02040503050406030204" charset="0"/>
                        <a:sym typeface="+mn-ea"/>
                      </a:rPr>
                      <m:t>𝑈𝐼𝑐𝑜𝑠</m:t>
                    </m:r>
                    <m:r>
                      <a:rPr lang="en-US" altLang="zh-CN" sz="2400" i="1">
                        <a:latin typeface="Cambria Math" panose="02040503050406030204" charset="0"/>
                        <a:ea typeface="黑体" panose="02010609060101010101" pitchFamily="49" charset="-122"/>
                        <a:cs typeface="Cambria Math" panose="02040503050406030204" charset="0"/>
                        <a:sym typeface="+mn-ea"/>
                      </a:rPr>
                      <m:t>𝜑</m:t>
                    </m:r>
                  </m:oMath>
                </a14:m>
                <a:r>
                  <a:rPr lang="en-US" altLang="zh-CN" sz="2400">
                    <a:latin typeface="黑体" panose="02010609060101010101" pitchFamily="49" charset="-122"/>
                    <a:ea typeface="黑体" panose="02010609060101010101" pitchFamily="49" charset="-122"/>
                    <a:cs typeface="黑体" panose="02010609060101010101" pitchFamily="49" charset="-122"/>
                    <a:sym typeface="+mn-ea"/>
                  </a:rPr>
                  <a:t>  B</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14:m>
                  <m:oMath xmlns:m="http://schemas.openxmlformats.org/officeDocument/2006/math">
                    <m:r>
                      <a:rPr lang="en-US" altLang="zh-CN" sz="2400" i="1">
                        <a:latin typeface="Cambria Math" panose="02040503050406030204" charset="0"/>
                        <a:ea typeface="黑体" panose="02010609060101010101" pitchFamily="49" charset="-122"/>
                        <a:cs typeface="Cambria Math" panose="02040503050406030204" charset="0"/>
                        <a:sym typeface="+mn-ea"/>
                      </a:rPr>
                      <m:t>𝑃</m:t>
                    </m:r>
                    <m:r>
                      <a:rPr lang="en-US" altLang="zh-CN" sz="2400" i="1">
                        <a:latin typeface="Cambria Math" panose="02040503050406030204" charset="0"/>
                        <a:ea typeface="黑体" panose="02010609060101010101" pitchFamily="49" charset="-122"/>
                        <a:cs typeface="Cambria Math" panose="02040503050406030204" charset="0"/>
                        <a:sym typeface="+mn-ea"/>
                      </a:rPr>
                      <m:t>=</m:t>
                    </m:r>
                    <m:r>
                      <a:rPr lang="en-US" altLang="zh-CN" sz="2400" i="1">
                        <a:latin typeface="Cambria Math" panose="02040503050406030204" charset="0"/>
                        <a:ea typeface="黑体" panose="02010609060101010101" pitchFamily="49" charset="-122"/>
                        <a:cs typeface="Cambria Math" panose="02040503050406030204" charset="0"/>
                        <a:sym typeface="+mn-ea"/>
                      </a:rPr>
                      <m:t>3</m:t>
                    </m:r>
                    <m:r>
                      <a:rPr lang="en-US" altLang="zh-CN" sz="2400" i="1">
                        <a:latin typeface="Cambria Math" panose="02040503050406030204" charset="0"/>
                        <a:ea typeface="黑体" panose="02010609060101010101" pitchFamily="49" charset="-122"/>
                        <a:cs typeface="Cambria Math" panose="02040503050406030204" charset="0"/>
                        <a:sym typeface="+mn-ea"/>
                      </a:rPr>
                      <m:t>𝑈𝐼𝑐𝑜𝑠</m:t>
                    </m:r>
                    <m:r>
                      <a:rPr lang="en-US" altLang="zh-CN" sz="2400" i="1">
                        <a:latin typeface="Cambria Math" panose="02040503050406030204" charset="0"/>
                        <a:ea typeface="黑体" panose="02010609060101010101" pitchFamily="49" charset="-122"/>
                        <a:cs typeface="Cambria Math" panose="02040503050406030204" charset="0"/>
                        <a:sym typeface="+mn-ea"/>
                      </a:rPr>
                      <m:t>𝜑</m:t>
                    </m:r>
                  </m:oMath>
                </a14:m>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a:p>
                <a:pPr algn="l">
                  <a:lnSpc>
                    <a:spcPct val="150000"/>
                  </a:lnSpc>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C</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14:m>
                  <m:oMath xmlns:m="http://schemas.openxmlformats.org/officeDocument/2006/math">
                    <m:r>
                      <a:rPr lang="en-US" altLang="zh-CN" sz="2400" i="1">
                        <a:latin typeface="Cambria Math" panose="02040503050406030204" charset="0"/>
                        <a:ea typeface="黑体" panose="02010609060101010101" pitchFamily="49" charset="-122"/>
                        <a:cs typeface="Cambria Math" panose="02040503050406030204" charset="0"/>
                        <a:sym typeface="+mn-ea"/>
                      </a:rPr>
                      <m:t>𝑃</m:t>
                    </m:r>
                    <m:r>
                      <a:rPr lang="en-US" altLang="zh-CN" sz="2400" i="1">
                        <a:latin typeface="Cambria Math" panose="02040503050406030204" charset="0"/>
                        <a:ea typeface="黑体" panose="02010609060101010101" pitchFamily="49" charset="-122"/>
                        <a:cs typeface="Cambria Math" panose="02040503050406030204" charset="0"/>
                        <a:sym typeface="+mn-ea"/>
                      </a:rPr>
                      <m:t>=</m:t>
                    </m:r>
                    <m:rad>
                      <m:radPr>
                        <m:degHide m:val="on"/>
                        <m:ctrlPr>
                          <a:rPr lang="en-US" altLang="zh-CN" sz="2400" i="1">
                            <a:latin typeface="Cambria Math" panose="02040503050406030204" charset="0"/>
                            <a:ea typeface="黑体" panose="02010609060101010101" pitchFamily="49" charset="-122"/>
                            <a:cs typeface="Cambria Math" panose="02040503050406030204" charset="0"/>
                            <a:sym typeface="+mn-ea"/>
                          </a:rPr>
                        </m:ctrlPr>
                      </m:radPr>
                      <m:deg/>
                      <m:e>
                        <m:r>
                          <a:rPr lang="en-US" altLang="zh-CN" sz="2400" i="1">
                            <a:latin typeface="Cambria Math" panose="02040503050406030204" charset="0"/>
                            <a:ea typeface="黑体" panose="02010609060101010101" pitchFamily="49" charset="-122"/>
                            <a:cs typeface="Cambria Math" panose="02040503050406030204" charset="0"/>
                            <a:sym typeface="+mn-ea"/>
                          </a:rPr>
                          <m:t>3</m:t>
                        </m:r>
                      </m:e>
                    </m:rad>
                    <m:sSub>
                      <m:sSubPr>
                        <m:ctrlPr>
                          <a:rPr lang="en-US" altLang="zh-CN" sz="2400" i="1">
                            <a:latin typeface="Cambria Math" panose="02040503050406030204" charset="0"/>
                            <a:ea typeface="黑体" panose="02010609060101010101" pitchFamily="49" charset="-122"/>
                            <a:cs typeface="Cambria Math" panose="02040503050406030204" charset="0"/>
                            <a:sym typeface="+mn-ea"/>
                          </a:rPr>
                        </m:ctrlPr>
                      </m:sSubPr>
                      <m:e>
                        <m:r>
                          <a:rPr lang="en-US" altLang="zh-CN" sz="2400" i="1">
                            <a:latin typeface="Cambria Math" panose="02040503050406030204" charset="0"/>
                            <a:ea typeface="黑体" panose="02010609060101010101" pitchFamily="49" charset="-122"/>
                            <a:cs typeface="Cambria Math" panose="02040503050406030204" charset="0"/>
                            <a:sym typeface="+mn-ea"/>
                          </a:rPr>
                          <m:t>𝑈</m:t>
                        </m:r>
                      </m:e>
                      <m:sub>
                        <m:r>
                          <a:rPr lang="en-US" altLang="zh-CN" sz="2400" i="1">
                            <a:latin typeface="Cambria Math" panose="02040503050406030204" charset="0"/>
                            <a:ea typeface="黑体" panose="02010609060101010101" pitchFamily="49" charset="-122"/>
                            <a:cs typeface="Cambria Math" panose="02040503050406030204" charset="0"/>
                            <a:sym typeface="+mn-ea"/>
                          </a:rPr>
                          <m:t>𝐿</m:t>
                        </m:r>
                      </m:sub>
                    </m:sSub>
                    <m:sSub>
                      <m:sSubPr>
                        <m:ctrlPr>
                          <a:rPr lang="en-US" altLang="zh-CN" sz="2400" i="1">
                            <a:latin typeface="Cambria Math" panose="02040503050406030204" charset="0"/>
                            <a:ea typeface="黑体" panose="02010609060101010101" pitchFamily="49" charset="-122"/>
                            <a:cs typeface="Cambria Math" panose="02040503050406030204" charset="0"/>
                            <a:sym typeface="+mn-ea"/>
                          </a:rPr>
                        </m:ctrlPr>
                      </m:sSubPr>
                      <m:e>
                        <m:r>
                          <a:rPr lang="en-US" altLang="zh-CN" sz="2400" i="1">
                            <a:latin typeface="Cambria Math" panose="02040503050406030204" charset="0"/>
                            <a:ea typeface="黑体" panose="02010609060101010101" pitchFamily="49" charset="-122"/>
                            <a:cs typeface="Cambria Math" panose="02040503050406030204" charset="0"/>
                            <a:sym typeface="+mn-ea"/>
                          </a:rPr>
                          <m:t>𝐼</m:t>
                        </m:r>
                      </m:e>
                      <m:sub>
                        <m:r>
                          <a:rPr lang="en-US" altLang="zh-CN" sz="2400" i="1">
                            <a:latin typeface="Cambria Math" panose="02040503050406030204" charset="0"/>
                            <a:ea typeface="黑体" panose="02010609060101010101" pitchFamily="49" charset="-122"/>
                            <a:cs typeface="Cambria Math" panose="02040503050406030204" charset="0"/>
                            <a:sym typeface="+mn-ea"/>
                          </a:rPr>
                          <m:t>𝐿</m:t>
                        </m:r>
                      </m:sub>
                    </m:sSub>
                    <m:r>
                      <a:rPr lang="en-US" altLang="zh-CN" sz="2400" i="1">
                        <a:latin typeface="Cambria Math" panose="02040503050406030204" charset="0"/>
                        <a:ea typeface="黑体" panose="02010609060101010101" pitchFamily="49" charset="-122"/>
                        <a:cs typeface="Cambria Math" panose="02040503050406030204" charset="0"/>
                        <a:sym typeface="+mn-ea"/>
                      </a:rPr>
                      <m:t>𝑐𝑜𝑠</m:t>
                    </m:r>
                    <m:r>
                      <a:rPr lang="en-US" altLang="zh-CN" sz="2400" i="1">
                        <a:latin typeface="Cambria Math" panose="02040503050406030204" charset="0"/>
                        <a:ea typeface="黑体" panose="02010609060101010101" pitchFamily="49" charset="-122"/>
                        <a:cs typeface="Cambria Math" panose="02040503050406030204" charset="0"/>
                        <a:sym typeface="+mn-ea"/>
                      </a:rPr>
                      <m:t>𝜑</m:t>
                    </m:r>
                    <m:r>
                      <a:rPr lang="en-US" altLang="zh-CN" sz="2400" i="1">
                        <a:latin typeface="Cambria Math" panose="02040503050406030204" charset="0"/>
                        <a:ea typeface="黑体" panose="02010609060101010101" pitchFamily="49" charset="-122"/>
                        <a:cs typeface="Cambria Math" panose="02040503050406030204" charset="0"/>
                        <a:sym typeface="+mn-ea"/>
                      </a:rPr>
                      <m:t>     </m:t>
                    </m:r>
                  </m:oMath>
                </a14:m>
                <a:r>
                  <a:rPr lang="en-US" altLang="zh-CN" sz="2400">
                    <a:latin typeface="黑体" panose="02010609060101010101" pitchFamily="49" charset="-122"/>
                    <a:ea typeface="黑体" panose="02010609060101010101" pitchFamily="49" charset="-122"/>
                    <a:cs typeface="黑体" panose="02010609060101010101" pitchFamily="49" charset="-122"/>
                    <a:sym typeface="+mn-ea"/>
                  </a:rPr>
                  <a:t>D</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14:m>
                  <m:oMath xmlns:m="http://schemas.openxmlformats.org/officeDocument/2006/math">
                    <m:r>
                      <a:rPr lang="en-US" altLang="zh-CN" sz="2400" i="1">
                        <a:latin typeface="Cambria Math" panose="02040503050406030204" charset="0"/>
                        <a:ea typeface="黑体" panose="02010609060101010101" pitchFamily="49" charset="-122"/>
                        <a:cs typeface="Cambria Math" panose="02040503050406030204" charset="0"/>
                        <a:sym typeface="+mn-ea"/>
                      </a:rPr>
                      <m:t>𝑃</m:t>
                    </m:r>
                    <m:r>
                      <a:rPr lang="en-US" altLang="zh-CN" sz="2400" i="1">
                        <a:latin typeface="Cambria Math" panose="02040503050406030204" charset="0"/>
                        <a:ea typeface="黑体" panose="02010609060101010101" pitchFamily="49" charset="-122"/>
                        <a:cs typeface="Cambria Math" panose="02040503050406030204" charset="0"/>
                        <a:sym typeface="+mn-ea"/>
                      </a:rPr>
                      <m:t>=</m:t>
                    </m:r>
                    <m:rad>
                      <m:radPr>
                        <m:degHide m:val="on"/>
                        <m:ctrlPr>
                          <a:rPr lang="en-US" altLang="zh-CN" sz="2400" i="1">
                            <a:latin typeface="Cambria Math" panose="02040503050406030204" charset="0"/>
                            <a:ea typeface="黑体" panose="02010609060101010101" pitchFamily="49" charset="-122"/>
                            <a:cs typeface="Cambria Math" panose="02040503050406030204" charset="0"/>
                            <a:sym typeface="+mn-ea"/>
                          </a:rPr>
                        </m:ctrlPr>
                      </m:radPr>
                      <m:deg/>
                      <m:e>
                        <m:r>
                          <a:rPr lang="en-US" altLang="zh-CN" sz="2400" i="1">
                            <a:latin typeface="Cambria Math" panose="02040503050406030204" charset="0"/>
                            <a:ea typeface="黑体" panose="02010609060101010101" pitchFamily="49" charset="-122"/>
                            <a:cs typeface="Cambria Math" panose="02040503050406030204" charset="0"/>
                            <a:sym typeface="+mn-ea"/>
                          </a:rPr>
                          <m:t>2</m:t>
                        </m:r>
                      </m:e>
                    </m:rad>
                    <m:sSub>
                      <m:sSubPr>
                        <m:ctrlPr>
                          <a:rPr lang="en-US" altLang="zh-CN" sz="2400" i="1">
                            <a:latin typeface="Cambria Math" panose="02040503050406030204" charset="0"/>
                            <a:ea typeface="黑体" panose="02010609060101010101" pitchFamily="49" charset="-122"/>
                            <a:cs typeface="Cambria Math" panose="02040503050406030204" charset="0"/>
                            <a:sym typeface="+mn-ea"/>
                          </a:rPr>
                        </m:ctrlPr>
                      </m:sSubPr>
                      <m:e>
                        <m:r>
                          <a:rPr lang="en-US" altLang="zh-CN" sz="2400" i="1">
                            <a:latin typeface="Cambria Math" panose="02040503050406030204" charset="0"/>
                            <a:ea typeface="黑体" panose="02010609060101010101" pitchFamily="49" charset="-122"/>
                            <a:cs typeface="Cambria Math" panose="02040503050406030204" charset="0"/>
                            <a:sym typeface="+mn-ea"/>
                          </a:rPr>
                          <m:t>𝑈</m:t>
                        </m:r>
                      </m:e>
                      <m:sub>
                        <m:r>
                          <a:rPr lang="en-US" altLang="zh-CN" sz="2400" i="1">
                            <a:latin typeface="Cambria Math" panose="02040503050406030204" charset="0"/>
                            <a:ea typeface="黑体" panose="02010609060101010101" pitchFamily="49" charset="-122"/>
                            <a:cs typeface="Cambria Math" panose="02040503050406030204" charset="0"/>
                            <a:sym typeface="+mn-ea"/>
                          </a:rPr>
                          <m:t>𝐿</m:t>
                        </m:r>
                      </m:sub>
                    </m:sSub>
                    <m:sSub>
                      <m:sSubPr>
                        <m:ctrlPr>
                          <a:rPr lang="en-US" altLang="zh-CN" sz="2400" i="1">
                            <a:latin typeface="Cambria Math" panose="02040503050406030204" charset="0"/>
                            <a:ea typeface="黑体" panose="02010609060101010101" pitchFamily="49" charset="-122"/>
                            <a:cs typeface="Cambria Math" panose="02040503050406030204" charset="0"/>
                            <a:sym typeface="+mn-ea"/>
                          </a:rPr>
                        </m:ctrlPr>
                      </m:sSubPr>
                      <m:e>
                        <m:r>
                          <a:rPr lang="en-US" altLang="zh-CN" sz="2400" i="1">
                            <a:latin typeface="Cambria Math" panose="02040503050406030204" charset="0"/>
                            <a:ea typeface="黑体" panose="02010609060101010101" pitchFamily="49" charset="-122"/>
                            <a:cs typeface="Cambria Math" panose="02040503050406030204" charset="0"/>
                            <a:sym typeface="+mn-ea"/>
                          </a:rPr>
                          <m:t>𝐼</m:t>
                        </m:r>
                      </m:e>
                      <m:sub>
                        <m:r>
                          <a:rPr lang="en-US" altLang="zh-CN" sz="2400" i="1">
                            <a:latin typeface="Cambria Math" panose="02040503050406030204" charset="0"/>
                            <a:ea typeface="黑体" panose="02010609060101010101" pitchFamily="49" charset="-122"/>
                            <a:cs typeface="Cambria Math" panose="02040503050406030204" charset="0"/>
                            <a:sym typeface="+mn-ea"/>
                          </a:rPr>
                          <m:t>𝐿</m:t>
                        </m:r>
                      </m:sub>
                    </m:sSub>
                    <m:r>
                      <a:rPr lang="en-US" altLang="zh-CN" sz="2400" i="1">
                        <a:latin typeface="Cambria Math" panose="02040503050406030204" charset="0"/>
                        <a:ea typeface="黑体" panose="02010609060101010101" pitchFamily="49" charset="-122"/>
                        <a:cs typeface="Cambria Math" panose="02040503050406030204" charset="0"/>
                        <a:sym typeface="+mn-ea"/>
                      </a:rPr>
                      <m:t>𝑐𝑜𝑠</m:t>
                    </m:r>
                    <m:r>
                      <a:rPr lang="en-US" altLang="zh-CN" sz="2400" i="1">
                        <a:latin typeface="Cambria Math" panose="02040503050406030204" charset="0"/>
                        <a:ea typeface="黑体" panose="02010609060101010101" pitchFamily="49" charset="-122"/>
                        <a:cs typeface="Cambria Math" panose="02040503050406030204" charset="0"/>
                        <a:sym typeface="+mn-ea"/>
                      </a:rPr>
                      <m:t>𝜑</m:t>
                    </m:r>
                    <m:r>
                      <a:rPr lang="en-US" altLang="zh-CN" sz="2400" i="1">
                        <a:latin typeface="Cambria Math" panose="02040503050406030204" charset="0"/>
                        <a:ea typeface="黑体" panose="02010609060101010101" pitchFamily="49" charset="-122"/>
                        <a:cs typeface="Cambria Math" panose="02040503050406030204" charset="0"/>
                        <a:sym typeface="+mn-ea"/>
                      </a:rPr>
                      <m:t>  </m:t>
                    </m:r>
                  </m:oMath>
                </a14:m>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00000"/>
                  </a:lnSpc>
                </a:pP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p:txBody>
          </p:sp>
        </mc:Choice>
        <mc:Fallback>
          <p:sp>
            <p:nvSpPr>
              <p:cNvPr id="4" name="文本框 3"/>
              <p:cNvSpPr txBox="1">
                <a:spLocks noRot="1" noChangeAspect="1" noMove="1" noResize="1" noEditPoints="1" noAdjustHandles="1" noChangeArrowheads="1" noChangeShapeType="1" noTextEdit="1"/>
              </p:cNvSpPr>
              <p:nvPr/>
            </p:nvSpPr>
            <p:spPr>
              <a:xfrm>
                <a:off x="190500" y="1664970"/>
                <a:ext cx="8722360" cy="2472690"/>
              </a:xfrm>
              <a:prstGeom prst="rect">
                <a:avLst/>
              </a:prstGeom>
              <a:blipFill rotWithShape="1">
                <a:blip r:embed="rId2"/>
                <a:stretch>
                  <a:fillRect b="-29327"/>
                </a:stretch>
              </a:blipFill>
            </p:spPr>
            <p:txBody>
              <a:bodyPr/>
              <a:lstStyle/>
              <a:p>
                <a:r>
                  <a:rPr lang="zh-CN" altLang="en-US">
                    <a:noFill/>
                  </a:rPr>
                  <a:t> </a:t>
                </a:r>
              </a:p>
            </p:txBody>
          </p:sp>
        </mc:Fallback>
      </mc:AlternateContent>
      <p:sp>
        <p:nvSpPr>
          <p:cNvPr id="9" name="文本框 8"/>
          <p:cNvSpPr txBox="1"/>
          <p:nvPr/>
        </p:nvSpPr>
        <p:spPr>
          <a:xfrm>
            <a:off x="190500" y="1096010"/>
            <a:ext cx="1633220" cy="460375"/>
          </a:xfrm>
          <a:prstGeom prst="rect">
            <a:avLst/>
          </a:prstGeom>
          <a:noFill/>
        </p:spPr>
        <p:txBody>
          <a:bodyPr wrap="square" rtlCol="0">
            <a:spAutoFit/>
          </a:bodyPr>
          <a:p>
            <a:r>
              <a:rPr lang="zh-CN" altLang="en-US" sz="2400" b="1">
                <a:latin typeface="黑体" panose="02010609060101010101" pitchFamily="49" charset="-122"/>
                <a:ea typeface="黑体" panose="02010609060101010101" pitchFamily="49" charset="-122"/>
              </a:rPr>
              <a:t>课堂巩固</a:t>
            </a:r>
            <a:endParaRPr lang="zh-CN" altLang="en-US" sz="2400" b="1">
              <a:latin typeface="黑体" panose="02010609060101010101" pitchFamily="49" charset="-122"/>
              <a:ea typeface="黑体" panose="02010609060101010101" pitchFamily="49" charset="-122"/>
            </a:endParaRPr>
          </a:p>
        </p:txBody>
      </p:sp>
      <p:sp>
        <p:nvSpPr>
          <p:cNvPr id="11" name="文本框 10"/>
          <p:cNvSpPr txBox="1"/>
          <p:nvPr/>
        </p:nvSpPr>
        <p:spPr>
          <a:xfrm>
            <a:off x="190500" y="4246245"/>
            <a:ext cx="8572500" cy="2306955"/>
          </a:xfrm>
          <a:prstGeom prst="rect">
            <a:avLst/>
          </a:prstGeom>
          <a:noFill/>
        </p:spPr>
        <p:txBody>
          <a:bodyPr wrap="square" rtlCol="0" anchor="t">
            <a:spAutoFit/>
          </a:bodyPr>
          <a:p>
            <a:pPr>
              <a:lnSpc>
                <a:spcPct val="150000"/>
              </a:lnSpc>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6</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三相对称电路是指（</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A.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三相电源对称的电路</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B.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三相负载对称的电路</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a:lnSpc>
                <a:spcPct val="150000"/>
              </a:lnSpc>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C.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三相电源和三相负载均对称的电路</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Rectangle 7"/>
          <p:cNvSpPr>
            <a:spLocks noChangeArrowheads="1"/>
          </p:cNvSpPr>
          <p:nvPr>
            <p:custDataLst>
              <p:tags r:id="rId2"/>
            </p:custDataLst>
          </p:nvPr>
        </p:nvSpPr>
        <p:spPr bwMode="auto">
          <a:xfrm>
            <a:off x="563563" y="1620972"/>
            <a:ext cx="326072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对称负载</a:t>
            </a:r>
            <a:r>
              <a:rPr kumimoji="1"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Y</a:t>
            </a:r>
            <a:r>
              <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联结时：</a:t>
            </a:r>
            <a:endPar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graphicFrame>
        <p:nvGraphicFramePr>
          <p:cNvPr id="6" name="对象 5"/>
          <p:cNvGraphicFramePr>
            <a:graphicFrameLocks noChangeAspect="1"/>
          </p:cNvGraphicFramePr>
          <p:nvPr/>
        </p:nvGraphicFramePr>
        <p:xfrm>
          <a:off x="4097094" y="1518578"/>
          <a:ext cx="2413000" cy="723900"/>
        </p:xfrm>
        <a:graphic>
          <a:graphicData uri="http://schemas.openxmlformats.org/presentationml/2006/ole">
            <mc:AlternateContent xmlns:mc="http://schemas.openxmlformats.org/markup-compatibility/2006">
              <mc:Choice xmlns:v="urn:schemas-microsoft-com:vml" Requires="v">
                <p:oleObj spid="_x0000_s17456" name="公式" r:id="rId3" imgW="1175385" imgH="334645" progId="Equation.3">
                  <p:embed/>
                </p:oleObj>
              </mc:Choice>
              <mc:Fallback>
                <p:oleObj name="公式" r:id="rId3" imgW="1175385" imgH="334645"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7094" y="1518578"/>
                        <a:ext cx="2413000"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 name="Text Box 10"/>
          <p:cNvSpPr txBox="1">
            <a:spLocks noChangeArrowheads="1"/>
          </p:cNvSpPr>
          <p:nvPr>
            <p:custDataLst>
              <p:tags r:id="rId5"/>
            </p:custDataLst>
          </p:nvPr>
        </p:nvSpPr>
        <p:spPr bwMode="auto">
          <a:xfrm>
            <a:off x="569669" y="2536433"/>
            <a:ext cx="358584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对称负载 联结时： </a:t>
            </a:r>
            <a:endPar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graphicFrame>
        <p:nvGraphicFramePr>
          <p:cNvPr id="7" name="对象 6"/>
          <p:cNvGraphicFramePr>
            <a:graphicFrameLocks noChangeAspect="1"/>
          </p:cNvGraphicFramePr>
          <p:nvPr/>
        </p:nvGraphicFramePr>
        <p:xfrm>
          <a:off x="4132796" y="2536433"/>
          <a:ext cx="2341562" cy="722313"/>
        </p:xfrm>
        <a:graphic>
          <a:graphicData uri="http://schemas.openxmlformats.org/presentationml/2006/ole">
            <mc:AlternateContent xmlns:mc="http://schemas.openxmlformats.org/markup-compatibility/2006">
              <mc:Choice xmlns:v="urn:schemas-microsoft-com:vml" Requires="v">
                <p:oleObj spid="_x0000_s17457" name="公式" r:id="rId6" imgW="1143000" imgH="334645" progId="Equation.3">
                  <p:embed/>
                </p:oleObj>
              </mc:Choice>
              <mc:Fallback>
                <p:oleObj name="公式" r:id="rId6" imgW="1143000" imgH="334645" progId="Equation.3">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2796" y="2536433"/>
                        <a:ext cx="2341562" cy="722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 name="Text Box 5"/>
          <p:cNvSpPr txBox="1">
            <a:spLocks noChangeArrowheads="1"/>
          </p:cNvSpPr>
          <p:nvPr>
            <p:custDataLst>
              <p:tags r:id="rId8"/>
            </p:custDataLst>
          </p:nvPr>
        </p:nvSpPr>
        <p:spPr bwMode="auto">
          <a:xfrm>
            <a:off x="614670" y="3259557"/>
            <a:ext cx="8305800" cy="497205"/>
          </a:xfrm>
          <a:prstGeom prst="rect">
            <a:avLst/>
          </a:prstGeom>
          <a:noFill/>
          <a:ln>
            <a:noFill/>
          </a:ln>
          <a:effectLst/>
        </p:spPr>
        <p:txBody>
          <a:bodyPr>
            <a:spAutoFit/>
          </a:bodyPr>
          <a:lstStyle/>
          <a:p>
            <a:pPr eaLnBrk="1" hangingPunct="1">
              <a:lnSpc>
                <a:spcPct val="110000"/>
              </a:lnSpc>
            </a:pPr>
            <a:r>
              <a:rPr kumimoji="1" lang="zh-CN" altLang="en-US" sz="24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无论负载为 </a:t>
            </a:r>
            <a:r>
              <a:rPr kumimoji="1" lang="en-US" altLang="zh-CN" sz="24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Y </a:t>
            </a:r>
            <a:r>
              <a:rPr kumimoji="1" lang="zh-CN" altLang="en-US" sz="24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或</a:t>
            </a:r>
            <a:r>
              <a:rPr kumimoji="1" lang="zh-CN" altLang="en-US" sz="24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△联结，每相有功功率 </a:t>
            </a:r>
            <a:r>
              <a:rPr kumimoji="1" lang="en-US" altLang="zh-CN" sz="24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kumimoji="1" lang="en-US" altLang="zh-CN" sz="2400" i="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P</a:t>
            </a:r>
            <a:r>
              <a:rPr kumimoji="1" lang="en-US" altLang="zh-CN" sz="2400" baseline="-25000"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p</a:t>
            </a:r>
            <a:r>
              <a:rPr kumimoji="1" lang="en-US" altLang="zh-CN" sz="2400"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 </a:t>
            </a:r>
            <a:r>
              <a:rPr kumimoji="1" lang="en-US" altLang="zh-CN" sz="2400" i="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U</a:t>
            </a:r>
            <a:r>
              <a:rPr kumimoji="1" lang="en-US" altLang="zh-CN" sz="2400" baseline="-25000"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p</a:t>
            </a:r>
            <a:r>
              <a:rPr kumimoji="1" lang="en-US" altLang="zh-CN" sz="2400" i="1" baseline="-25000"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 </a:t>
            </a:r>
            <a:r>
              <a:rPr kumimoji="1" lang="en-US" altLang="zh-CN" sz="2400" i="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I</a:t>
            </a:r>
            <a:r>
              <a:rPr kumimoji="1" lang="en-US" altLang="zh-CN" sz="2400" baseline="-25000"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p </a:t>
            </a:r>
            <a:r>
              <a:rPr kumimoji="1" lang="en-US" altLang="zh-CN" sz="2400" dirty="0" err="1">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cos</a:t>
            </a:r>
            <a:r>
              <a:rPr kumimoji="1" lang="en-US" altLang="zh-CN" sz="2400" i="1" dirty="0" err="1">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kumimoji="1" lang="en-US" altLang="zh-CN" sz="2400" baseline="-25000" dirty="0" err="1">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p</a:t>
            </a:r>
            <a:endParaRPr kumimoji="1" lang="en-US" altLang="zh-CN" sz="2400" baseline="-25000" dirty="0" err="1">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26" name="Text Box 28"/>
          <p:cNvSpPr txBox="1">
            <a:spLocks noChangeArrowheads="1"/>
          </p:cNvSpPr>
          <p:nvPr>
            <p:custDataLst>
              <p:tags r:id="rId9"/>
            </p:custDataLst>
          </p:nvPr>
        </p:nvSpPr>
        <p:spPr bwMode="auto">
          <a:xfrm>
            <a:off x="614670" y="3855243"/>
            <a:ext cx="11430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800" b="1" dirty="0">
                <a:solidFill>
                  <a:schemeClr val="dk1"/>
                </a:solidFill>
                <a:latin typeface="黑体" panose="02010609060101010101" pitchFamily="49" charset="-122"/>
                <a:ea typeface="黑体" panose="02010609060101010101" pitchFamily="49" charset="-122"/>
              </a:rPr>
              <a:t>所以：</a:t>
            </a:r>
            <a:endParaRPr kumimoji="1" lang="zh-CN" altLang="en-US" sz="2800" b="1" dirty="0">
              <a:solidFill>
                <a:schemeClr val="dk1"/>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custDataLst>
              <p:tags r:id="rId10"/>
            </p:custDataLst>
          </p:nvPr>
        </p:nvGraphicFramePr>
        <p:xfrm>
          <a:off x="1800972" y="3957955"/>
          <a:ext cx="5683250" cy="717550"/>
        </p:xfrm>
        <a:graphic>
          <a:graphicData uri="http://schemas.openxmlformats.org/presentationml/2006/ole">
            <mc:AlternateContent xmlns:mc="http://schemas.openxmlformats.org/markup-compatibility/2006">
              <mc:Choice xmlns:v="urn:schemas-microsoft-com:vml" Requires="v">
                <p:oleObj spid="_x0000_s17458" name="公式" r:id="rId11" imgW="1975485" imgH="203835" progId="Equation.3">
                  <p:embed/>
                </p:oleObj>
              </mc:Choice>
              <mc:Fallback>
                <p:oleObj name="公式" r:id="rId11" imgW="1975485" imgH="203835" progId="Equation.3">
                  <p:embed/>
                  <p:pic>
                    <p:nvPicPr>
                      <p:cNvPr id="0" name="Object 2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00972" y="3957955"/>
                        <a:ext cx="5683250" cy="717550"/>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对象 8"/>
          <p:cNvGraphicFramePr>
            <a:graphicFrameLocks noChangeAspect="1"/>
          </p:cNvGraphicFramePr>
          <p:nvPr>
            <p:custDataLst>
              <p:tags r:id="rId13"/>
            </p:custDataLst>
          </p:nvPr>
        </p:nvGraphicFramePr>
        <p:xfrm>
          <a:off x="1800972" y="4970872"/>
          <a:ext cx="5715000" cy="727075"/>
        </p:xfrm>
        <a:graphic>
          <a:graphicData uri="http://schemas.openxmlformats.org/presentationml/2006/ole">
            <mc:AlternateContent xmlns:mc="http://schemas.openxmlformats.org/markup-compatibility/2006">
              <mc:Choice xmlns:v="urn:schemas-microsoft-com:vml" Requires="v">
                <p:oleObj spid="_x0000_s17459" name="公式" r:id="rId14" imgW="1934845" imgH="212090" progId="Equation.3">
                  <p:embed/>
                </p:oleObj>
              </mc:Choice>
              <mc:Fallback>
                <p:oleObj name="公式" r:id="rId14" imgW="1934845" imgH="212090" progId="Equation.3">
                  <p:embed/>
                  <p:pic>
                    <p:nvPicPr>
                      <p:cNvPr id="0" name="Object 2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00972" y="4970872"/>
                        <a:ext cx="5715000" cy="727075"/>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对象 9"/>
          <p:cNvGraphicFramePr>
            <a:graphicFrameLocks noChangeAspect="1"/>
          </p:cNvGraphicFramePr>
          <p:nvPr>
            <p:custDataLst>
              <p:tags r:id="rId16"/>
            </p:custDataLst>
          </p:nvPr>
        </p:nvGraphicFramePr>
        <p:xfrm>
          <a:off x="1832758" y="5917565"/>
          <a:ext cx="5554663" cy="709613"/>
        </p:xfrm>
        <a:graphic>
          <a:graphicData uri="http://schemas.openxmlformats.org/presentationml/2006/ole">
            <mc:AlternateContent xmlns:mc="http://schemas.openxmlformats.org/markup-compatibility/2006">
              <mc:Choice xmlns:v="urn:schemas-microsoft-com:vml" Requires="v">
                <p:oleObj spid="_x0000_s17460" name="公式" r:id="rId17" imgW="1845310" imgH="212090" progId="Equation.3">
                  <p:embed/>
                </p:oleObj>
              </mc:Choice>
              <mc:Fallback>
                <p:oleObj name="公式" r:id="rId17" imgW="1845310" imgH="212090" progId="Equation.3">
                  <p:embed/>
                  <p:pic>
                    <p:nvPicPr>
                      <p:cNvPr id="0" name="Object 2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32758" y="5917565"/>
                        <a:ext cx="5554663" cy="709613"/>
                      </a:xfrm>
                      <a:prstGeom prst="rect">
                        <a:avLst/>
                      </a:prstGeom>
                      <a:solidFill>
                        <a:srgbClr val="FFC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255270"/>
            <a:ext cx="7795260" cy="732155"/>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vertical)">
                                      <p:cBhvr>
                                        <p:cTn id="7" dur="500"/>
                                        <p:tgtEl>
                                          <p:spTgt spid="20"/>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vertic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5" fill="hold" grpId="0" nodeType="click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linds(vertical)">
                                      <p:cBhvr>
                                        <p:cTn id="16" dur="500"/>
                                        <p:tgtEl>
                                          <p:spTgt spid="22"/>
                                        </p:tgtEl>
                                      </p:cBhvr>
                                    </p:animEffect>
                                  </p:childTnLst>
                                </p:cTn>
                              </p:par>
                            </p:childTnLst>
                          </p:cTn>
                        </p:par>
                        <p:par>
                          <p:cTn id="17" fill="hold">
                            <p:stCondLst>
                              <p:cond delay="500"/>
                            </p:stCondLst>
                            <p:childTnLst>
                              <p:par>
                                <p:cTn id="18" presetID="3" presetClass="entr" presetSubtype="5"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vertic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500"/>
                            </p:stCondLst>
                            <p:childTnLst>
                              <p:par>
                                <p:cTn id="37" presetID="3" presetClass="entr" presetSubtype="5"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linds(vertical)">
                                      <p:cBhvr>
                                        <p:cTn id="39" dur="500"/>
                                        <p:tgtEl>
                                          <p:spTgt spid="9"/>
                                        </p:tgtEl>
                                      </p:cBhvr>
                                    </p:animEffect>
                                  </p:childTnLst>
                                </p:cTn>
                              </p:par>
                            </p:childTnLst>
                          </p:cTn>
                        </p:par>
                        <p:par>
                          <p:cTn id="40" fill="hold">
                            <p:stCondLst>
                              <p:cond delay="1000"/>
                            </p:stCondLst>
                            <p:childTnLst>
                              <p:par>
                                <p:cTn id="41" presetID="3" presetClass="entr" presetSubtype="5"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linds(vertical)">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autoUpdateAnimBg="0"/>
      <p:bldP spid="22" grpId="0" bldLvl="0" animBg="1" autoUpdateAnimBg="0"/>
      <p:bldP spid="24" grpId="0" bldLvl="0" animBg="1" autoUpdateAnimBg="0"/>
      <p:bldP spid="26"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3073941" y="2055374"/>
            <a:ext cx="2652916" cy="268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solidFill>
                  <a:srgbClr val="007AAE"/>
                </a:solidFill>
              </p:spPr>
              <p:txBody>
                <a:bodyPr wrap="square" rtlCol="0">
                  <a:spAutoFit/>
                </a:bodyPr>
                <a:p>
                  <a:pPr lvl="0" algn="ctr">
                    <a:buClrTx/>
                    <a:buSzTx/>
                    <a:buFontTx/>
                  </a:pPr>
                  <a:r>
                    <a:rPr lang="zh-CN" altLang="en-US" sz="2000" b="1">
                      <a:solidFill>
                        <a:schemeClr val="bg1"/>
                      </a:solidFill>
                      <a:latin typeface="黑体" panose="02010609060101010101" pitchFamily="49" charset="-122"/>
                      <a:ea typeface="黑体" panose="02010609060101010101" pitchFamily="49" charset="-122"/>
                      <a:sym typeface="+mn-ea"/>
                    </a:rPr>
                    <a:t>课后作业</a:t>
                  </a:r>
                  <a:endParaRPr lang="zh-CN" altLang="en-US" sz="2000" b="1">
                    <a:solidFill>
                      <a:schemeClr val="bg1"/>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255270"/>
            <a:ext cx="7795260" cy="732155"/>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5" name="标题 4"/>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custDataLst>
              <p:tags r:id="rId2"/>
            </p:custDataLst>
          </p:nvPr>
        </p:nvSpPr>
        <p:spPr bwMode="auto">
          <a:xfrm>
            <a:off x="1031133" y="2821887"/>
            <a:ext cx="7750484"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搞清对称三相负载</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和△联结时相线电压、相线电流关系</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掌握三相四线制供电系统中单相及三相负载的正确联接方法，理解中线的作用</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rPr>
              <a:t>3</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掌握对称三相电路电压、电流及功率的计算。</a:t>
            </a:r>
            <a:endPar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3"/>
            </p:custDataLst>
          </p:nvPr>
        </p:nvSpPr>
        <p:spPr>
          <a:xfrm>
            <a:off x="755650" y="252095"/>
            <a:ext cx="7431088"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模块四　三相交流电源保护电路的设计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4"/>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5"/>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6"/>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95250" y="2361565"/>
            <a:ext cx="8952865" cy="449643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spcBef>
                <a:spcPct val="20000"/>
              </a:spcBef>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三相对称电路在可再生能源集成中的效率提升与稳定性保障</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随着全球对清洁能源需求的不断增长，可再生能源系统如太阳能和风能的集成变得越来越重要。在这些系统中，三相对称电路的分析扮演着关键角色，因为它直接关系到能源转换和利用的效率。</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在太阳能和风能系统中，三相对称电路的应用场景广泛。例如，太阳能光伏发电系统中的逆变器需要将直流电转换为交流电，以便与电网相连接。在这个过程中，对三相对称电路的精确分析有助于设计出更加高效和稳定的逆变器，从而实现太阳能电池板产生的直流电到交流电的高效转换。同样，风力发电系统中的发电机通常也是三相交流发电机，对三相对称电路的分析可以优化发电机的运行性能，提高风能的转换效率。</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三相对称电路在可再生能源系统中的应用不仅提高了能源转换的效率，还推动了可再生能源与现有电网的和谐集成，为全球能源转型提供了强有力的技术支持。</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6985" y="355600"/>
            <a:ext cx="9143365" cy="1052830"/>
            <a:chOff x="11" y="402"/>
            <a:chExt cx="14399" cy="1658"/>
          </a:xfrm>
        </p:grpSpPr>
        <p:sp>
          <p:nvSpPr>
            <p:cNvPr id="10" name="文本框 9"/>
            <p:cNvSpPr txBox="1"/>
            <p:nvPr/>
          </p:nvSpPr>
          <p:spPr>
            <a:xfrm>
              <a:off x="11" y="402"/>
              <a:ext cx="12276" cy="1658"/>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0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r>
                <a:rPr lang="zh-CN" altLang="en-US" sz="2000" b="1" dirty="0">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263525" y="1299845"/>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7"/>
          <p:cNvSpPr>
            <a:spLocks noChangeArrowheads="1"/>
          </p:cNvSpPr>
          <p:nvPr>
            <p:custDataLst>
              <p:tags r:id="rId2"/>
            </p:custDataLst>
          </p:nvPr>
        </p:nvSpPr>
        <p:spPr bwMode="auto">
          <a:xfrm>
            <a:off x="457200" y="1074132"/>
            <a:ext cx="293878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一、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对称负载</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Y</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连接</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pic>
        <p:nvPicPr>
          <p:cNvPr id="20" name="图片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753420"/>
            <a:ext cx="5725844" cy="302330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mc:AlternateContent xmlns:mc="http://schemas.openxmlformats.org/markup-compatibility/2006">
        <mc:Choice xmlns:a14="http://schemas.microsoft.com/office/drawing/2010/main" Requires="a14">
          <p:sp>
            <p:nvSpPr>
              <p:cNvPr id="4" name="文本框 3"/>
              <p:cNvSpPr txBox="1"/>
              <p:nvPr/>
            </p:nvSpPr>
            <p:spPr>
              <a:xfrm>
                <a:off x="457200" y="1446530"/>
                <a:ext cx="8381365" cy="2306955"/>
              </a:xfrm>
              <a:prstGeom prst="rect">
                <a:avLst/>
              </a:prstGeom>
              <a:noFill/>
            </p:spPr>
            <p:txBody>
              <a:bodyPr wrap="square" rtlCol="0" anchor="t">
                <a:spAutoFit/>
              </a:bodyPr>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三相负载的大小和性质完全相同，即各相的电阻</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𝑅</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𝑅</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𝑅</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𝑅</m:t>
                        </m:r>
                      </m:e>
                      <m:sub>
                        <m:r>
                          <a:rPr lang="en-US" altLang="zh-CN" sz="2400" i="1">
                            <a:latin typeface="Cambria Math" panose="02040503050406030204" charset="0"/>
                            <a:ea typeface="黑体" panose="02010609060101010101" pitchFamily="49" charset="-122"/>
                            <a:cs typeface="Cambria Math" panose="02040503050406030204" charset="0"/>
                          </a:rPr>
                          <m:t>𝑃</m:t>
                        </m:r>
                      </m:sub>
                    </m:sSub>
                  </m:oMath>
                </a14:m>
                <a:r>
                  <a:rPr lang="zh-CN" altLang="en-US" sz="2400">
                    <a:latin typeface="黑体" panose="02010609060101010101" pitchFamily="49" charset="-122"/>
                    <a:ea typeface="黑体" panose="02010609060101010101" pitchFamily="49" charset="-122"/>
                    <a:cs typeface="黑体" panose="02010609060101010101" pitchFamily="49" charset="-122"/>
                  </a:rPr>
                  <a:t>，各相的电抗</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𝑃</m:t>
                        </m:r>
                      </m:sub>
                    </m:sSub>
                  </m:oMath>
                </a14:m>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各相的阻抗角</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𝑃</m:t>
                        </m:r>
                      </m:sub>
                    </m:sSub>
                  </m:oMath>
                </a14:m>
                <a:r>
                  <a:rPr lang="zh-CN" altLang="en-US" sz="2400">
                    <a:latin typeface="黑体" panose="02010609060101010101" pitchFamily="49" charset="-122"/>
                    <a:ea typeface="黑体" panose="02010609060101010101" pitchFamily="49" charset="-122"/>
                    <a:cs typeface="黑体" panose="02010609060101010101" pitchFamily="49" charset="-122"/>
                  </a:rPr>
                  <a:t>，各相的总阻抗值</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r>
                      <a:rPr lang="en-US" altLang="zh-CN" sz="2400" i="1">
                        <a:latin typeface="Cambria Math" panose="02040503050406030204" charset="0"/>
                        <a:ea typeface="黑体" panose="02010609060101010101" pitchFamily="49" charset="-122"/>
                        <a:cs typeface="Cambria Math" panose="02040503050406030204" charset="0"/>
                      </a:rPr>
                      <m:t>𝑍</m:t>
                    </m:r>
                  </m:oMath>
                </a14:m>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这样的负载称为三相对称负载。</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4" name="文本框 3"/>
              <p:cNvSpPr txBox="1">
                <a:spLocks noRot="1" noChangeAspect="1" noMove="1" noResize="1" noEditPoints="1" noAdjustHandles="1" noChangeArrowheads="1" noChangeShapeType="1" noTextEdit="1"/>
              </p:cNvSpPr>
              <p:nvPr/>
            </p:nvSpPr>
            <p:spPr>
              <a:xfrm>
                <a:off x="457200" y="1446530"/>
                <a:ext cx="8381365" cy="2306955"/>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146" name="Rectangle 2"/>
          <p:cNvSpPr>
            <a:spLocks noGrp="1"/>
          </p:cNvSpPr>
          <p:nvPr>
            <p:custDataLst>
              <p:tags r:id="rId2"/>
            </p:custDataLst>
          </p:nvPr>
        </p:nvSpPr>
        <p:spPr>
          <a:xfrm>
            <a:off x="0" y="713740"/>
            <a:ext cx="4423410" cy="91249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2400" b="1" dirty="0">
                <a:ln w="9525">
                  <a:solidFill>
                    <a:schemeClr val="bg1"/>
                  </a:solidFill>
                  <a:prstDash val="solid"/>
                </a:ln>
                <a:solidFill>
                  <a:schemeClr val="dk1">
                    <a:lumMod val="85000"/>
                    <a:lumOff val="15000"/>
                  </a:schemeClr>
                </a:solidFill>
                <a:effectLst/>
                <a:latin typeface="黑体" panose="02010609060101010101" pitchFamily="49" charset="-122"/>
                <a:ea typeface="黑体" panose="02010609060101010101" pitchFamily="49" charset="-122"/>
                <a:cs typeface="黑体" panose="02010609060101010101" pitchFamily="49" charset="-122"/>
              </a:rPr>
              <a:t>一、</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对称负载</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Y</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连接</a:t>
            </a:r>
            <a:endParaRPr kumimoji="1" lang="zh-CN" altLang="en-US"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391795" y="1456690"/>
            <a:ext cx="8249920" cy="82994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因为三相电源是对称的，所以加在各相负载上的电压大小是相等的，即</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8" name="文本框 7"/>
              <p:cNvSpPr txBox="1"/>
              <p:nvPr/>
            </p:nvSpPr>
            <p:spPr>
              <a:xfrm>
                <a:off x="2077085" y="1927860"/>
                <a:ext cx="4572000" cy="845185"/>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𝑃</m:t>
                          </m:r>
                        </m:sub>
                      </m:sSub>
                      <m:r>
                        <a:rPr lang="en-US" altLang="zh-CN" sz="2400" i="1">
                          <a:latin typeface="Cambria Math" panose="02040503050406030204" charset="0"/>
                          <a:ea typeface="黑体" panose="02010609060101010101" pitchFamily="49" charset="-122"/>
                          <a:cs typeface="Cambria Math" panose="02040503050406030204" charset="0"/>
                        </a:rPr>
                        <m:t>=</m:t>
                      </m:r>
                      <m:f>
                        <m:fPr>
                          <m:ctrlPr>
                            <a:rPr lang="en-US" altLang="zh-CN" sz="2400" i="1">
                              <a:latin typeface="Cambria Math" panose="02040503050406030204" charset="0"/>
                              <a:ea typeface="黑体" panose="02010609060101010101" pitchFamily="49" charset="-122"/>
                              <a:cs typeface="Cambria Math" panose="02040503050406030204" charset="0"/>
                            </a:rPr>
                          </m:ctrlPr>
                        </m:fPr>
                        <m:num>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𝐿</m:t>
                              </m:r>
                            </m:sub>
                          </m:sSub>
                        </m:num>
                        <m:den>
                          <m:rad>
                            <m:radPr>
                              <m:degHide m:val="on"/>
                              <m:ctrlPr>
                                <a:rPr lang="en-US" altLang="zh-CN" sz="2400" i="1">
                                  <a:latin typeface="Cambria Math" panose="02040503050406030204" charset="0"/>
                                  <a:ea typeface="黑体" panose="02010609060101010101" pitchFamily="49" charset="-122"/>
                                  <a:cs typeface="Cambria Math" panose="02040503050406030204" charset="0"/>
                                </a:rPr>
                              </m:ctrlPr>
                            </m:radPr>
                            <m:deg/>
                            <m:e>
                              <m:r>
                                <a:rPr lang="en-US" altLang="zh-CN" sz="2400" i="1">
                                  <a:latin typeface="Cambria Math" panose="02040503050406030204" charset="0"/>
                                  <a:ea typeface="黑体" panose="02010609060101010101" pitchFamily="49" charset="-122"/>
                                  <a:cs typeface="Cambria Math" panose="02040503050406030204" charset="0"/>
                                </a:rPr>
                                <m:t>3</m:t>
                              </m:r>
                            </m:e>
                          </m:rad>
                        </m:den>
                      </m:f>
                    </m:oMath>
                  </m:oMathPara>
                </a14:m>
                <a:endParaRPr lang="en-US" altLang="zh-CN" sz="2400" i="1">
                  <a:latin typeface="Cambria Math" panose="02040503050406030204" charset="0"/>
                  <a:ea typeface="黑体" panose="02010609060101010101" pitchFamily="49" charset="-122"/>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2077085" y="1927860"/>
                <a:ext cx="4572000" cy="845185"/>
              </a:xfrm>
              <a:prstGeom prst="rect">
                <a:avLst/>
              </a:prstGeom>
              <a:blipFill rotWithShape="1">
                <a:blip r:embed="rId3"/>
                <a:stretch>
                  <a:fillRect/>
                </a:stretch>
              </a:blipFill>
            </p:spPr>
            <p:txBody>
              <a:bodyPr/>
              <a:lstStyle/>
              <a:p>
                <a:r>
                  <a:rPr lang="zh-CN" altLang="en-US">
                    <a:noFill/>
                  </a:rPr>
                  <a:t> </a:t>
                </a:r>
              </a:p>
            </p:txBody>
          </p:sp>
        </mc:Fallback>
      </mc:AlternateContent>
      <p:sp>
        <p:nvSpPr>
          <p:cNvPr id="9" name="文本框 8"/>
          <p:cNvSpPr txBox="1"/>
          <p:nvPr/>
        </p:nvSpPr>
        <p:spPr>
          <a:xfrm>
            <a:off x="391795" y="2916555"/>
            <a:ext cx="8153400" cy="82994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并且三相线电压或相电压的相位互差</a:t>
            </a:r>
            <a:r>
              <a:rPr lang="en-US" altLang="zh-CN" sz="2400">
                <a:latin typeface="黑体" panose="02010609060101010101" pitchFamily="49" charset="-122"/>
                <a:ea typeface="黑体" panose="02010609060101010101" pitchFamily="49" charset="-122"/>
                <a:cs typeface="黑体" panose="02010609060101010101" pitchFamily="49" charset="-122"/>
              </a:rPr>
              <a:t>120</a:t>
            </a:r>
            <a:r>
              <a:rPr lang="en-US" altLang="en-US" sz="2400">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r>
              <a:rPr lang="zh-CN" altLang="en-US" sz="2400">
                <a:latin typeface="黑体" panose="02010609060101010101" pitchFamily="49" charset="-122"/>
                <a:ea typeface="黑体" panose="02010609060101010101" pitchFamily="49" charset="-122"/>
                <a:cs typeface="黑体" panose="02010609060101010101" pitchFamily="49" charset="-122"/>
              </a:rPr>
              <a:t>又因为各相负载大小相等、性质相同，即</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11" name="文本框 10"/>
              <p:cNvSpPr txBox="1"/>
              <p:nvPr/>
            </p:nvSpPr>
            <p:spPr>
              <a:xfrm>
                <a:off x="2500630" y="3747135"/>
                <a:ext cx="4572000" cy="460375"/>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𝑃</m:t>
                          </m:r>
                        </m:sub>
                      </m:sSub>
                    </m:oMath>
                  </m:oMathPara>
                </a14:m>
                <a:endParaRPr lang="en-US" altLang="zh-CN" sz="2400" i="1">
                  <a:latin typeface="Cambria Math" panose="02040503050406030204" charset="0"/>
                  <a:ea typeface="黑体" panose="02010609060101010101" pitchFamily="49" charset="-122"/>
                  <a:cs typeface="Cambria Math" panose="02040503050406030204" charset="0"/>
                </a:endParaRPr>
              </a:p>
            </p:txBody>
          </p:sp>
        </mc:Choice>
        <mc:Fallback>
          <p:sp>
            <p:nvSpPr>
              <p:cNvPr id="11" name="文本框 10"/>
              <p:cNvSpPr txBox="1">
                <a:spLocks noRot="1" noChangeAspect="1" noMove="1" noResize="1" noEditPoints="1" noAdjustHandles="1" noChangeArrowheads="1" noChangeShapeType="1" noTextEdit="1"/>
              </p:cNvSpPr>
              <p:nvPr/>
            </p:nvSpPr>
            <p:spPr>
              <a:xfrm>
                <a:off x="2500630" y="3747135"/>
                <a:ext cx="4572000" cy="460375"/>
              </a:xfrm>
              <a:prstGeom prst="rect">
                <a:avLst/>
              </a:prstGeom>
              <a:blipFill rotWithShape="1">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2500630" y="4234180"/>
                <a:ext cx="4572000" cy="460375"/>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𝑃</m:t>
                          </m:r>
                        </m:sub>
                      </m:sSub>
                    </m:oMath>
                  </m:oMathPara>
                </a14:m>
                <a:endParaRPr lang="en-US" altLang="zh-CN" sz="2400" i="1">
                  <a:latin typeface="Cambria Math" panose="02040503050406030204" charset="0"/>
                  <a:ea typeface="黑体" panose="02010609060101010101" pitchFamily="49" charset="-122"/>
                  <a:cs typeface="Cambria Math" panose="02040503050406030204"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2500630" y="4234180"/>
                <a:ext cx="4572000" cy="460375"/>
              </a:xfrm>
              <a:prstGeom prst="rect">
                <a:avLst/>
              </a:prstGeom>
              <a:blipFill rotWithShape="1">
                <a:blip r:embed="rId5"/>
                <a:stretch>
                  <a:fillRect/>
                </a:stretch>
              </a:blipFill>
            </p:spPr>
            <p:txBody>
              <a:bodyPr/>
              <a:lstStyle/>
              <a:p>
                <a:r>
                  <a:rPr lang="zh-CN" altLang="en-US">
                    <a:noFill/>
                  </a:rPr>
                  <a:t> </a:t>
                </a:r>
              </a:p>
            </p:txBody>
          </p:sp>
        </mc:Fallback>
      </mc:AlternateContent>
      <p:sp>
        <p:nvSpPr>
          <p:cNvPr id="14" name="文本框 13"/>
          <p:cNvSpPr txBox="1"/>
          <p:nvPr/>
        </p:nvSpPr>
        <p:spPr>
          <a:xfrm>
            <a:off x="391795" y="4721225"/>
            <a:ext cx="8282940" cy="829945"/>
          </a:xfrm>
          <a:prstGeom prst="rect">
            <a:avLst/>
          </a:prstGeom>
          <a:noFill/>
        </p:spPr>
        <p:txBody>
          <a:bodyPr wrap="square" rtlCol="0" anchor="t">
            <a:spAutoFit/>
          </a:bodyPr>
          <a:p>
            <a:r>
              <a:rPr lang="en-US" altLang="zh-CN" sz="2400">
                <a:latin typeface="+mn-ea"/>
                <a:ea typeface="+mn-ea"/>
              </a:rPr>
              <a:t>    </a:t>
            </a:r>
            <a:r>
              <a:rPr lang="zh-CN" altLang="en-US" sz="2400">
                <a:latin typeface="+mn-ea"/>
                <a:ea typeface="+mn-ea"/>
              </a:rPr>
              <a:t>所以，各相相电流或线电流大小必然相等，各相电流和其对应的相电压的相位差也相同，即</a:t>
            </a:r>
            <a:endParaRPr lang="zh-CN" altLang="en-US" sz="2400">
              <a:latin typeface="+mn-ea"/>
              <a:ea typeface="+mn-ea"/>
            </a:endParaRPr>
          </a:p>
        </p:txBody>
      </p:sp>
      <mc:AlternateContent xmlns:mc="http://schemas.openxmlformats.org/markup-compatibility/2006">
        <mc:Choice xmlns:a14="http://schemas.microsoft.com/office/drawing/2010/main" Requires="a14">
          <p:sp>
            <p:nvSpPr>
              <p:cNvPr id="17" name="文本框 16"/>
              <p:cNvSpPr txBox="1"/>
              <p:nvPr/>
            </p:nvSpPr>
            <p:spPr>
              <a:xfrm>
                <a:off x="844550" y="5551170"/>
                <a:ext cx="4572000" cy="836930"/>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𝐼</m:t>
                          </m:r>
                        </m:e>
                        <m:sub>
                          <m:r>
                            <a:rPr lang="en-US" altLang="zh-CN" sz="2400" i="1">
                              <a:latin typeface="Cambria Math" panose="02040503050406030204" charset="0"/>
                              <a:ea typeface="黑体" panose="02010609060101010101" pitchFamily="49" charset="-122"/>
                              <a:cs typeface="Cambria Math" panose="02040503050406030204" charset="0"/>
                            </a:rPr>
                            <m:t>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𝐼</m:t>
                          </m:r>
                        </m:e>
                        <m:sub>
                          <m:r>
                            <a:rPr lang="en-US" altLang="zh-CN" sz="2400" i="1">
                              <a:latin typeface="Cambria Math" panose="02040503050406030204" charset="0"/>
                              <a:ea typeface="黑体" panose="02010609060101010101" pitchFamily="49" charset="-122"/>
                              <a:cs typeface="Cambria Math" panose="02040503050406030204" charset="0"/>
                            </a:rPr>
                            <m:t>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𝐼</m:t>
                          </m:r>
                        </m:e>
                        <m:sub>
                          <m:r>
                            <a:rPr lang="en-US" altLang="zh-CN" sz="2400" i="1">
                              <a:latin typeface="Cambria Math" panose="02040503050406030204" charset="0"/>
                              <a:ea typeface="黑体" panose="02010609060101010101" pitchFamily="49" charset="-122"/>
                              <a:cs typeface="Cambria Math" panose="02040503050406030204" charset="0"/>
                            </a:rPr>
                            <m:t>𝑊</m:t>
                          </m:r>
                        </m:sub>
                      </m:sSub>
                      <m:r>
                        <a:rPr lang="en-US" altLang="zh-CN" sz="2400" i="1">
                          <a:latin typeface="Cambria Math" panose="02040503050406030204" charset="0"/>
                          <a:ea typeface="黑体" panose="02010609060101010101" pitchFamily="49" charset="-122"/>
                          <a:cs typeface="Cambria Math" panose="02040503050406030204" charset="0"/>
                        </a:rPr>
                        <m:t>=</m:t>
                      </m:r>
                      <m:f>
                        <m:fPr>
                          <m:ctrlPr>
                            <a:rPr lang="en-US" altLang="zh-CN" sz="2400" i="1">
                              <a:latin typeface="Cambria Math" panose="02040503050406030204" charset="0"/>
                              <a:ea typeface="黑体" panose="02010609060101010101" pitchFamily="49" charset="-122"/>
                              <a:cs typeface="Cambria Math" panose="02040503050406030204" charset="0"/>
                            </a:rPr>
                          </m:ctrlPr>
                        </m:fPr>
                        <m:num>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𝑃</m:t>
                              </m:r>
                            </m:sub>
                          </m:sSub>
                        </m:num>
                        <m:den>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𝑃</m:t>
                              </m:r>
                            </m:sub>
                          </m:sSub>
                        </m:den>
                      </m:f>
                    </m:oMath>
                  </m:oMathPara>
                </a14:m>
                <a:endParaRPr lang="en-US" altLang="zh-CN" sz="2400" i="1">
                  <a:latin typeface="Cambria Math" panose="02040503050406030204" charset="0"/>
                  <a:ea typeface="黑体" panose="02010609060101010101" pitchFamily="49" charset="-122"/>
                  <a:cs typeface="Cambria Math" panose="02040503050406030204" charset="0"/>
                </a:endParaRPr>
              </a:p>
            </p:txBody>
          </p:sp>
        </mc:Choice>
        <mc:Fallback>
          <p:sp>
            <p:nvSpPr>
              <p:cNvPr id="17" name="文本框 16"/>
              <p:cNvSpPr txBox="1">
                <a:spLocks noRot="1" noChangeAspect="1" noMove="1" noResize="1" noEditPoints="1" noAdjustHandles="1" noChangeArrowheads="1" noChangeShapeType="1" noTextEdit="1"/>
              </p:cNvSpPr>
              <p:nvPr/>
            </p:nvSpPr>
            <p:spPr>
              <a:xfrm>
                <a:off x="844550" y="5551170"/>
                <a:ext cx="4572000" cy="836930"/>
              </a:xfrm>
              <a:prstGeom prst="rect">
                <a:avLst/>
              </a:prstGeom>
              <a:blipFill rotWithShape="1">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8" name="文本框 17"/>
              <p:cNvSpPr txBox="1"/>
              <p:nvPr/>
            </p:nvSpPr>
            <p:spPr>
              <a:xfrm>
                <a:off x="5146611" y="5551424"/>
                <a:ext cx="2265680" cy="83629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𝜑</m:t>
                          </m:r>
                        </m:e>
                        <m:sub>
                          <m:r>
                            <a:rPr lang="en-US" altLang="zh-CN" sz="2400" i="1">
                              <a:latin typeface="Cambria Math" panose="02040503050406030204" charset="0"/>
                              <a:ea typeface="黑体" panose="02010609060101010101" pitchFamily="49" charset="-122"/>
                              <a:cs typeface="Cambria Math" panose="02040503050406030204" charset="0"/>
                            </a:rPr>
                            <m:t>𝑃</m:t>
                          </m:r>
                        </m:sub>
                      </m:sSub>
                      <m:r>
                        <a:rPr lang="en-US" altLang="zh-CN" sz="2400" i="1">
                          <a:latin typeface="Cambria Math" panose="02040503050406030204" charset="0"/>
                          <a:ea typeface="黑体" panose="02010609060101010101" pitchFamily="49" charset="-122"/>
                          <a:cs typeface="Cambria Math" panose="02040503050406030204" charset="0"/>
                        </a:rPr>
                        <m:t>=</m:t>
                      </m:r>
                      <m:r>
                        <a:rPr lang="en-US" altLang="zh-CN" sz="2400" i="1">
                          <a:latin typeface="Cambria Math" panose="02040503050406030204" charset="0"/>
                          <a:ea typeface="黑体" panose="02010609060101010101" pitchFamily="49" charset="-122"/>
                          <a:cs typeface="Cambria Math" panose="02040503050406030204" charset="0"/>
                        </a:rPr>
                        <m:t>𝑎𝑟𝑐𝑡𝑎𝑛</m:t>
                      </m:r>
                      <m:f>
                        <m:fPr>
                          <m:ctrlPr>
                            <a:rPr lang="en-US" altLang="zh-CN" sz="2400" i="1">
                              <a:latin typeface="Cambria Math" panose="02040503050406030204" charset="0"/>
                              <a:ea typeface="黑体" panose="02010609060101010101" pitchFamily="49" charset="-122"/>
                              <a:cs typeface="Cambria Math" panose="02040503050406030204" charset="0"/>
                            </a:rPr>
                          </m:ctrlPr>
                        </m:fPr>
                        <m:num>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𝑃</m:t>
                              </m:r>
                            </m:sub>
                          </m:sSub>
                        </m:num>
                        <m:den>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𝑅</m:t>
                              </m:r>
                            </m:e>
                            <m:sub>
                              <m:r>
                                <a:rPr lang="en-US" altLang="zh-CN" sz="2400" i="1">
                                  <a:latin typeface="Cambria Math" panose="02040503050406030204" charset="0"/>
                                  <a:ea typeface="黑体" panose="02010609060101010101" pitchFamily="49" charset="-122"/>
                                  <a:cs typeface="Cambria Math" panose="02040503050406030204" charset="0"/>
                                </a:rPr>
                                <m:t>𝑃</m:t>
                              </m:r>
                            </m:sub>
                          </m:sSub>
                        </m:den>
                      </m:f>
                    </m:oMath>
                  </m:oMathPara>
                </a14:m>
                <a:endParaRPr lang="en-US" altLang="zh-CN" sz="2400"/>
              </a:p>
            </p:txBody>
          </p:sp>
        </mc:Choice>
        <mc:Fallback>
          <p:sp>
            <p:nvSpPr>
              <p:cNvPr id="18" name="文本框 17"/>
              <p:cNvSpPr txBox="1">
                <a:spLocks noRot="1" noChangeAspect="1" noMove="1" noResize="1" noEditPoints="1" noAdjustHandles="1" noChangeArrowheads="1" noChangeShapeType="1" noTextEdit="1"/>
              </p:cNvSpPr>
              <p:nvPr/>
            </p:nvSpPr>
            <p:spPr>
              <a:xfrm>
                <a:off x="5146611" y="5551424"/>
                <a:ext cx="2265680" cy="836295"/>
              </a:xfrm>
              <a:prstGeom prst="rect">
                <a:avLst/>
              </a:prstGeom>
              <a:blipFill rotWithShape="1">
                <a:blip r:embed="rId7"/>
                <a:stretch>
                  <a:fillRect l="-25" t="-30" r="25" b="30"/>
                </a:stretch>
              </a:blipFill>
            </p:spPr>
            <p:txBody>
              <a:bodyPr/>
              <a:lstStyle/>
              <a:p>
                <a:r>
                  <a:rPr lang="zh-CN" altLang="en-US">
                    <a:noFill/>
                  </a:rPr>
                  <a:t> </a:t>
                </a:r>
              </a:p>
            </p:txBody>
          </p:sp>
        </mc:Fallback>
      </mc:AlternateContent>
      <p:sp>
        <p:nvSpPr>
          <p:cNvPr id="20" name="文本框 19"/>
          <p:cNvSpPr txBox="1"/>
          <p:nvPr/>
        </p:nvSpPr>
        <p:spPr>
          <a:xfrm>
            <a:off x="391795" y="6388100"/>
            <a:ext cx="7780020"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这样，</a:t>
            </a:r>
            <a:r>
              <a:rPr lang="en-US" altLang="zh-CN" sz="2400">
                <a:latin typeface="黑体" panose="02010609060101010101" pitchFamily="49" charset="-122"/>
                <a:ea typeface="黑体" panose="02010609060101010101" pitchFamily="49" charset="-122"/>
                <a:cs typeface="黑体" panose="02010609060101010101" pitchFamily="49" charset="-122"/>
              </a:rPr>
              <a:t>3</a:t>
            </a:r>
            <a:r>
              <a:rPr lang="zh-CN" altLang="en-US" sz="2400">
                <a:latin typeface="黑体" panose="02010609060101010101" pitchFamily="49" charset="-122"/>
                <a:ea typeface="黑体" panose="02010609060101010101" pitchFamily="49" charset="-122"/>
                <a:cs typeface="黑体" panose="02010609060101010101" pitchFamily="49" charset="-122"/>
              </a:rPr>
              <a:t>个相电流相位互差</a:t>
            </a:r>
            <a:r>
              <a:rPr lang="en-US" altLang="zh-CN" sz="2400">
                <a:latin typeface="黑体" panose="02010609060101010101" pitchFamily="49" charset="-122"/>
                <a:ea typeface="黑体" panose="02010609060101010101" pitchFamily="49" charset="-122"/>
                <a:cs typeface="黑体" panose="02010609060101010101" pitchFamily="49" charset="-122"/>
              </a:rPr>
              <a:t>120</a:t>
            </a:r>
            <a:r>
              <a:rPr lang="zh-CN" altLang="en-US" sz="2400">
                <a:latin typeface="黑体" panose="02010609060101010101" pitchFamily="49" charset="-122"/>
                <a:ea typeface="黑体" panose="02010609060101010101" pitchFamily="49" charset="-122"/>
                <a:cs typeface="黑体" panose="02010609060101010101" pitchFamily="49" charset="-122"/>
              </a:rPr>
              <a:t>°，属于三相对称电流。</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Tree>
    <p:custDataLst>
      <p:tags r:id="rId8"/>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0"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237" y="2641884"/>
            <a:ext cx="6524390" cy="344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mc:AlternateContent xmlns:mc="http://schemas.openxmlformats.org/markup-compatibility/2006">
        <mc:Choice xmlns:a14="http://schemas.microsoft.com/office/drawing/2010/main" Requires="a14">
          <p:sp>
            <p:nvSpPr>
              <p:cNvPr id="4" name="文本框 3"/>
              <p:cNvSpPr txBox="1"/>
              <p:nvPr/>
            </p:nvSpPr>
            <p:spPr>
              <a:xfrm>
                <a:off x="342900" y="987425"/>
                <a:ext cx="8458835" cy="122745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【例</a:t>
                </a:r>
                <a:r>
                  <a:rPr lang="en-US" altLang="zh-CN" sz="2400">
                    <a:latin typeface="黑体" panose="02010609060101010101" pitchFamily="49" charset="-122"/>
                    <a:ea typeface="黑体" panose="02010609060101010101" pitchFamily="49" charset="-122"/>
                    <a:cs typeface="黑体" panose="02010609060101010101" pitchFamily="49" charset="-122"/>
                  </a:rPr>
                  <a:t>4.4.1</a:t>
                </a:r>
                <a:r>
                  <a:rPr lang="zh-CN" altLang="en-US" sz="2400">
                    <a:latin typeface="黑体" panose="02010609060101010101" pitchFamily="49" charset="-122"/>
                    <a:ea typeface="黑体" panose="02010609060101010101" pitchFamily="49" charset="-122"/>
                    <a:cs typeface="黑体" panose="02010609060101010101" pitchFamily="49" charset="-122"/>
                  </a:rPr>
                  <a:t>】有一星形连接的对称负载，每相电阻</a:t>
                </a:r>
                <a:r>
                  <a:rPr lang="en-US" altLang="zh-CN" sz="2400">
                    <a:latin typeface="黑体" panose="02010609060101010101" pitchFamily="49" charset="-122"/>
                    <a:ea typeface="黑体" panose="02010609060101010101" pitchFamily="49" charset="-122"/>
                    <a:cs typeface="黑体" panose="02010609060101010101" pitchFamily="49" charset="-122"/>
                  </a:rPr>
                  <a:t>Rp=6Ω</a:t>
                </a:r>
                <a:r>
                  <a:rPr lang="zh-CN" altLang="en-US" sz="2400">
                    <a:latin typeface="黑体" panose="02010609060101010101" pitchFamily="49" charset="-122"/>
                    <a:ea typeface="黑体" panose="02010609060101010101" pitchFamily="49" charset="-122"/>
                    <a:cs typeface="黑体" panose="02010609060101010101" pitchFamily="49" charset="-122"/>
                  </a:rPr>
                  <a:t>，感抗</a:t>
                </a:r>
                <a:r>
                  <a:rPr lang="en-US" altLang="zh-CN" sz="2400">
                    <a:latin typeface="黑体" panose="02010609060101010101" pitchFamily="49" charset="-122"/>
                    <a:ea typeface="黑体" panose="02010609060101010101" pitchFamily="49" charset="-122"/>
                    <a:cs typeface="黑体" panose="02010609060101010101" pitchFamily="49" charset="-122"/>
                  </a:rPr>
                  <a:t>X</a:t>
                </a:r>
                <a:r>
                  <a:rPr lang="en-US" altLang="zh-CN" sz="2400" baseline="-25000">
                    <a:latin typeface="黑体" panose="02010609060101010101" pitchFamily="49" charset="-122"/>
                    <a:ea typeface="黑体" panose="02010609060101010101" pitchFamily="49" charset="-122"/>
                    <a:cs typeface="黑体" panose="02010609060101010101" pitchFamily="49" charset="-122"/>
                  </a:rPr>
                  <a:t>L</a:t>
                </a:r>
                <a:r>
                  <a:rPr lang="en-US" altLang="zh-CN" sz="2400">
                    <a:latin typeface="黑体" panose="02010609060101010101" pitchFamily="49" charset="-122"/>
                    <a:ea typeface="黑体" panose="02010609060101010101" pitchFamily="49" charset="-122"/>
                    <a:cs typeface="黑体" panose="02010609060101010101" pitchFamily="49" charset="-122"/>
                  </a:rPr>
                  <a:t>=80</a:t>
                </a:r>
                <a:r>
                  <a:rPr lang="zh-CN" altLang="en-US" sz="2400">
                    <a:latin typeface="黑体" panose="02010609060101010101" pitchFamily="49" charset="-122"/>
                    <a:ea typeface="黑体" panose="02010609060101010101" pitchFamily="49" charset="-122"/>
                    <a:cs typeface="黑体" panose="02010609060101010101" pitchFamily="49" charset="-122"/>
                  </a:rPr>
                  <a:t>，电源电压对称，已知</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𝑢</m:t>
                        </m:r>
                      </m:e>
                      <m:sub>
                        <m:r>
                          <a:rPr lang="en-US" altLang="zh-CN" sz="2400" i="1">
                            <a:latin typeface="Cambria Math" panose="02040503050406030204" charset="0"/>
                            <a:ea typeface="黑体" panose="02010609060101010101" pitchFamily="49" charset="-122"/>
                            <a:cs typeface="Cambria Math" panose="02040503050406030204" charset="0"/>
                          </a:rPr>
                          <m:t>𝑈𝑉</m:t>
                        </m:r>
                      </m:sub>
                    </m:sSub>
                    <m:r>
                      <a:rPr lang="en-US" altLang="zh-CN" sz="2400" i="1">
                        <a:latin typeface="Cambria Math" panose="02040503050406030204" charset="0"/>
                        <a:ea typeface="黑体" panose="02010609060101010101" pitchFamily="49" charset="-122"/>
                        <a:cs typeface="Cambria Math" panose="02040503050406030204" charset="0"/>
                      </a:rPr>
                      <m:t>=</m:t>
                    </m:r>
                    <m:r>
                      <a:rPr lang="en-US" altLang="zh-CN" sz="2400" i="1">
                        <a:latin typeface="Cambria Math" panose="02040503050406030204" charset="0"/>
                        <a:ea typeface="黑体" panose="02010609060101010101" pitchFamily="49" charset="-122"/>
                        <a:cs typeface="Cambria Math" panose="02040503050406030204" charset="0"/>
                      </a:rPr>
                      <m:t>380</m:t>
                    </m:r>
                    <m:rad>
                      <m:radPr>
                        <m:degHide m:val="on"/>
                        <m:ctrlPr>
                          <a:rPr lang="en-US" altLang="zh-CN" sz="2400" i="1">
                            <a:latin typeface="Cambria Math" panose="02040503050406030204" charset="0"/>
                            <a:ea typeface="黑体" panose="02010609060101010101" pitchFamily="49" charset="-122"/>
                            <a:cs typeface="Cambria Math" panose="02040503050406030204" charset="0"/>
                          </a:rPr>
                        </m:ctrlPr>
                      </m:radPr>
                      <m:deg/>
                      <m:e>
                        <m:r>
                          <a:rPr lang="en-US" altLang="zh-CN" sz="2400" i="1">
                            <a:latin typeface="Cambria Math" panose="02040503050406030204" charset="0"/>
                            <a:ea typeface="黑体" panose="02010609060101010101" pitchFamily="49" charset="-122"/>
                            <a:cs typeface="Cambria Math" panose="02040503050406030204" charset="0"/>
                          </a:rPr>
                          <m:t>2</m:t>
                        </m:r>
                      </m:e>
                    </m:rad>
                    <m:r>
                      <a:rPr lang="en-US" altLang="zh-CN" sz="2400" i="1">
                        <a:latin typeface="Cambria Math" panose="02040503050406030204" charset="0"/>
                        <a:ea typeface="黑体" panose="02010609060101010101" pitchFamily="49" charset="-122"/>
                        <a:cs typeface="Cambria Math" panose="02040503050406030204" charset="0"/>
                      </a:rPr>
                      <m:t>𝑠𝑖𝑛</m:t>
                    </m:r>
                    <m:d>
                      <m:dPr>
                        <m:ctrlPr>
                          <a:rPr lang="en-US" altLang="zh-CN" sz="2400" i="1">
                            <a:latin typeface="Cambria Math" panose="02040503050406030204" charset="0"/>
                            <a:ea typeface="黑体" panose="02010609060101010101" pitchFamily="49" charset="-122"/>
                            <a:cs typeface="Cambria Math" panose="02040503050406030204" charset="0"/>
                          </a:rPr>
                        </m:ctrlPr>
                      </m:dPr>
                      <m:e>
                        <m:r>
                          <a:rPr lang="en-US" altLang="zh-CN" sz="2400" i="1">
                            <a:latin typeface="Cambria Math" panose="02040503050406030204" charset="0"/>
                            <a:ea typeface="黑体" panose="02010609060101010101" pitchFamily="49" charset="-122"/>
                            <a:cs typeface="Cambria Math" panose="02040503050406030204" charset="0"/>
                          </a:rPr>
                          <m:t>𝜔</m:t>
                        </m:r>
                        <m:r>
                          <a:rPr lang="en-US" altLang="zh-CN" sz="2400" i="1">
                            <a:latin typeface="Cambria Math" panose="02040503050406030204" charset="0"/>
                            <a:ea typeface="黑体" panose="02010609060101010101" pitchFamily="49" charset="-122"/>
                            <a:cs typeface="Cambria Math" panose="02040503050406030204" charset="0"/>
                          </a:rPr>
                          <m:t>𝑡</m:t>
                        </m:r>
                        <m:r>
                          <a:rPr lang="en-US" altLang="zh-CN" sz="2400" i="1">
                            <a:latin typeface="Cambria Math" panose="02040503050406030204" charset="0"/>
                            <a:ea typeface="黑体" panose="02010609060101010101" pitchFamily="49" charset="-122"/>
                            <a:cs typeface="Cambria Math" panose="02040503050406030204" charset="0"/>
                          </a:rPr>
                          <m:t>+</m:t>
                        </m:r>
                        <m:r>
                          <a:rPr lang="en-US" altLang="zh-CN" sz="2400" i="1">
                            <a:latin typeface="Cambria Math" panose="02040503050406030204" charset="0"/>
                            <a:ea typeface="黑体" panose="02010609060101010101" pitchFamily="49" charset="-122"/>
                            <a:cs typeface="Cambria Math" panose="02040503050406030204" charset="0"/>
                          </a:rPr>
                          <m:t>30</m:t>
                        </m:r>
                        <m:r>
                          <a:rPr lang="en-US" altLang="zh-CN" sz="2400" i="1">
                            <a:latin typeface="Cambria Math" panose="02040503050406030204" charset="0"/>
                            <a:ea typeface="黑体" panose="02010609060101010101" pitchFamily="49" charset="-122"/>
                            <a:cs typeface="Cambria Math" panose="02040503050406030204" charset="0"/>
                          </a:rPr>
                          <m:t>°</m:t>
                        </m:r>
                      </m:e>
                    </m:d>
                  </m:oMath>
                </a14:m>
                <a:r>
                  <a:rPr lang="en-US" altLang="zh-CN" sz="2400">
                    <a:latin typeface="黑体" panose="02010609060101010101" pitchFamily="49" charset="-122"/>
                    <a:ea typeface="黑体" panose="02010609060101010101" pitchFamily="49" charset="-122"/>
                    <a:cs typeface="黑体" panose="02010609060101010101" pitchFamily="49" charset="-122"/>
                  </a:rPr>
                  <a:t>V</a:t>
                </a:r>
                <a:r>
                  <a:rPr lang="zh-CN" altLang="en-US" sz="2400">
                    <a:latin typeface="黑体" panose="02010609060101010101" pitchFamily="49" charset="-122"/>
                    <a:ea typeface="黑体" panose="02010609060101010101" pitchFamily="49" charset="-122"/>
                    <a:cs typeface="黑体" panose="02010609060101010101" pitchFamily="49" charset="-122"/>
                  </a:rPr>
                  <a:t>，试写出各个线电流的表达式（参考图</a:t>
                </a:r>
                <a:r>
                  <a:rPr lang="en-US" altLang="zh-CN" sz="2400">
                    <a:latin typeface="黑体" panose="02010609060101010101" pitchFamily="49" charset="-122"/>
                    <a:ea typeface="黑体" panose="02010609060101010101" pitchFamily="49" charset="-122"/>
                    <a:cs typeface="黑体" panose="02010609060101010101" pitchFamily="49" charset="-122"/>
                  </a:rPr>
                  <a:t>4.4.1</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a</a:t>
                </a:r>
                <a:r>
                  <a:rPr lang="zh-CN" altLang="en-US" sz="2400">
                    <a:latin typeface="黑体" panose="02010609060101010101" pitchFamily="49" charset="-122"/>
                    <a:ea typeface="黑体" panose="02010609060101010101" pitchFamily="49" charset="-122"/>
                    <a:cs typeface="黑体" panose="02010609060101010101" pitchFamily="49" charset="-122"/>
                  </a:rPr>
                  <a:t>）电路</a:t>
                </a:r>
                <a:r>
                  <a:rPr lang="en-US" altLang="zh-CN" sz="2400">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4" name="文本框 3"/>
              <p:cNvSpPr txBox="1">
                <a:spLocks noRot="1" noChangeAspect="1" noMove="1" noResize="1" noEditPoints="1" noAdjustHandles="1" noChangeArrowheads="1" noChangeShapeType="1" noTextEdit="1"/>
              </p:cNvSpPr>
              <p:nvPr/>
            </p:nvSpPr>
            <p:spPr>
              <a:xfrm>
                <a:off x="342900" y="987425"/>
                <a:ext cx="8458835" cy="1227455"/>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9"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 y="1996281"/>
            <a:ext cx="3994150" cy="280035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5" name="文本框 11"/>
          <p:cNvSpPr txBox="1">
            <a:spLocks noChangeArrowheads="1"/>
          </p:cNvSpPr>
          <p:nvPr>
            <p:custDataLst>
              <p:tags r:id="rId3"/>
            </p:custDataLst>
          </p:nvPr>
        </p:nvSpPr>
        <p:spPr bwMode="auto">
          <a:xfrm>
            <a:off x="4458970" y="5284470"/>
            <a:ext cx="84201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dk1"/>
                </a:solidFill>
                <a:latin typeface="黑体" panose="02010609060101010101" pitchFamily="49" charset="-122"/>
                <a:ea typeface="黑体" panose="02010609060101010101" pitchFamily="49" charset="-122"/>
              </a:rPr>
              <a:t>且：</a:t>
            </a:r>
            <a:endParaRPr lang="zh-CN" altLang="en-US" sz="2400" dirty="0">
              <a:solidFill>
                <a:schemeClr val="dk1"/>
              </a:solidFill>
              <a:latin typeface="黑体" panose="02010609060101010101" pitchFamily="49" charset="-122"/>
              <a:ea typeface="黑体" panose="02010609060101010101" pitchFamily="49" charset="-122"/>
            </a:endParaRPr>
          </a:p>
        </p:txBody>
      </p:sp>
      <p:sp>
        <p:nvSpPr>
          <p:cNvPr id="6146" name="Rectangle 2"/>
          <p:cNvSpPr>
            <a:spLocks noGrp="1"/>
          </p:cNvSpPr>
          <p:nvPr>
            <p:custDataLst>
              <p:tags r:id="rId4"/>
            </p:custDataLst>
          </p:nvPr>
        </p:nvSpPr>
        <p:spPr>
          <a:xfrm>
            <a:off x="0" y="1063625"/>
            <a:ext cx="8940800" cy="39179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二、</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对称负载△连接</a:t>
            </a:r>
            <a:endParaRPr kumimoji="1" lang="zh-CN" altLang="en-US"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mn-cs"/>
              <a:sym typeface="Symbol" panose="05050102010706020507" pitchFamily="18" charset="2"/>
            </a:endParaRPr>
          </a:p>
        </p:txBody>
      </p:sp>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4368800" y="1134110"/>
            <a:ext cx="4572000" cy="3415030"/>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在如图</a:t>
            </a:r>
            <a:r>
              <a:rPr lang="en-US" altLang="zh-CN" sz="2400">
                <a:latin typeface="黑体" panose="02010609060101010101" pitchFamily="49" charset="-122"/>
                <a:ea typeface="黑体" panose="02010609060101010101" pitchFamily="49" charset="-122"/>
                <a:cs typeface="黑体" panose="02010609060101010101" pitchFamily="49" charset="-122"/>
              </a:rPr>
              <a:t>4.4.2</a:t>
            </a:r>
            <a:r>
              <a:rPr lang="zh-CN" altLang="en-US" sz="2400">
                <a:latin typeface="黑体" panose="02010609060101010101" pitchFamily="49" charset="-122"/>
                <a:ea typeface="黑体" panose="02010609060101010101" pitchFamily="49" charset="-122"/>
                <a:cs typeface="黑体" panose="02010609060101010101" pitchFamily="49" charset="-122"/>
              </a:rPr>
              <a:t>所示的电路中，若三相负载的大小和性质完全相同，即可称为对称负载的三角形连接。</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r>
              <a:rPr lang="zh-CN" altLang="en-US" sz="2400">
                <a:latin typeface="黑体" panose="02010609060101010101" pitchFamily="49" charset="-122"/>
                <a:ea typeface="黑体" panose="02010609060101010101" pitchFamily="49" charset="-122"/>
                <a:cs typeface="黑体" panose="02010609060101010101" pitchFamily="49" charset="-122"/>
              </a:rPr>
              <a:t>这时，加在各相负载的电压等于电流的线电压且对称，即：</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endParaRPr lang="zh-CN" altLang="en-US" sz="2400">
              <a:latin typeface="黑体" panose="02010609060101010101" pitchFamily="49" charset="-122"/>
              <a:ea typeface="黑体" panose="02010609060101010101" pitchFamily="49" charset="-122"/>
              <a:cs typeface="黑体" panose="02010609060101010101" pitchFamily="49" charset="-122"/>
            </a:endParaRPr>
          </a:p>
          <a:p>
            <a:endParaRPr lang="zh-CN" altLang="en-US" sz="2400">
              <a:latin typeface="黑体" panose="02010609060101010101" pitchFamily="49" charset="-122"/>
              <a:ea typeface="黑体" panose="02010609060101010101" pitchFamily="49" charset="-122"/>
              <a:cs typeface="黑体" panose="02010609060101010101" pitchFamily="49" charset="-122"/>
            </a:endParaRPr>
          </a:p>
          <a:p>
            <a:r>
              <a:rPr lang="zh-CN" altLang="en-US" sz="2400">
                <a:latin typeface="黑体" panose="02010609060101010101" pitchFamily="49" charset="-122"/>
                <a:ea typeface="黑体" panose="02010609060101010101" pitchFamily="49" charset="-122"/>
                <a:cs typeface="黑体" panose="02010609060101010101" pitchFamily="49" charset="-122"/>
              </a:rPr>
              <a:t>且三相线电压相位互差</a:t>
            </a:r>
            <a:r>
              <a:rPr lang="en-US" altLang="zh-CN" sz="2400">
                <a:latin typeface="黑体" panose="02010609060101010101" pitchFamily="49" charset="-122"/>
                <a:ea typeface="黑体" panose="02010609060101010101" pitchFamily="49" charset="-122"/>
                <a:cs typeface="黑体" panose="02010609060101010101" pitchFamily="49" charset="-122"/>
              </a:rPr>
              <a:t>120</a:t>
            </a:r>
            <a:r>
              <a:rPr lang="en-US" altLang="en-US" sz="2400">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。若负载对称，则有</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8" name="文本框 7"/>
              <p:cNvSpPr txBox="1"/>
              <p:nvPr/>
            </p:nvSpPr>
            <p:spPr>
              <a:xfrm>
                <a:off x="4458970" y="3106420"/>
                <a:ext cx="4072890" cy="460375"/>
              </a:xfrm>
              <a:prstGeom prst="rect">
                <a:avLst/>
              </a:prstGeom>
              <a:solidFill>
                <a:schemeClr val="bg1"/>
              </a:solid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𝑈𝑉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𝑉𝑊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𝑊𝑈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𝑈</m:t>
                          </m:r>
                        </m:e>
                        <m:sub>
                          <m:r>
                            <a:rPr lang="en-US" altLang="zh-CN" sz="2400" i="1">
                              <a:latin typeface="Cambria Math" panose="02040503050406030204" charset="0"/>
                              <a:ea typeface="黑体" panose="02010609060101010101" pitchFamily="49" charset="-122"/>
                              <a:cs typeface="Cambria Math" panose="02040503050406030204" charset="0"/>
                            </a:rPr>
                            <m:t>𝐿</m:t>
                          </m:r>
                        </m:sub>
                      </m:sSub>
                    </m:oMath>
                  </m:oMathPara>
                </a14:m>
                <a:endParaRPr lang="en-US" altLang="zh-CN" sz="2400" i="1">
                  <a:latin typeface="Cambria Math" panose="02040503050406030204" charset="0"/>
                  <a:ea typeface="黑体" panose="02010609060101010101" pitchFamily="49" charset="-122"/>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4458970" y="3106420"/>
                <a:ext cx="4072890" cy="460375"/>
              </a:xfrm>
              <a:prstGeom prst="rect">
                <a:avLst/>
              </a:prstGeom>
              <a:blipFill rotWithShape="1">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4458970" y="4549140"/>
                <a:ext cx="4072890" cy="460375"/>
              </a:xfrm>
              <a:prstGeom prst="rect">
                <a:avLst/>
              </a:prstGeom>
              <a:solidFill>
                <a:schemeClr val="bg1"/>
              </a:solid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𝑈𝑉</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𝑉𝑊</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𝑊𝑈</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𝑍</m:t>
                          </m:r>
                        </m:e>
                        <m:sub>
                          <m:r>
                            <a:rPr lang="en-US" altLang="zh-CN" sz="2400" i="1">
                              <a:latin typeface="Cambria Math" panose="02040503050406030204" charset="0"/>
                              <a:ea typeface="黑体" panose="02010609060101010101" pitchFamily="49" charset="-122"/>
                              <a:cs typeface="Cambria Math" panose="02040503050406030204" charset="0"/>
                            </a:rPr>
                            <m:t>𝑃</m:t>
                          </m:r>
                        </m:sub>
                      </m:sSub>
                    </m:oMath>
                  </m:oMathPara>
                </a14:m>
                <a:endParaRPr lang="en-US" altLang="zh-CN" sz="2400" i="1">
                  <a:latin typeface="Cambria Math" panose="02040503050406030204" charset="0"/>
                  <a:ea typeface="黑体" panose="02010609060101010101" pitchFamily="49" charset="-122"/>
                  <a:cs typeface="Cambria Math" panose="020405030504060302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4458970" y="4549140"/>
                <a:ext cx="4072890" cy="460375"/>
              </a:xfrm>
              <a:prstGeom prst="rect">
                <a:avLst/>
              </a:prstGeom>
              <a:blipFill rotWithShape="1">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5300916" y="5061204"/>
                <a:ext cx="1917065" cy="71247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𝜑</m:t>
                          </m:r>
                        </m:e>
                        <m:sub>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𝑎𝑟𝑐𝑡𝑎𝑛</m:t>
                      </m:r>
                      <m:f>
                        <m:fPr>
                          <m:ctrlPr>
                            <a:rPr lang="en-US" altLang="zh-CN" sz="2000" i="1">
                              <a:latin typeface="Cambria Math" panose="02040503050406030204" charset="0"/>
                              <a:cs typeface="Cambria Math" panose="02040503050406030204" charset="0"/>
                            </a:rPr>
                          </m:ctrlPr>
                        </m:fPr>
                        <m:num>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𝑋</m:t>
                              </m:r>
                            </m:e>
                            <m:sub>
                              <m:r>
                                <a:rPr lang="en-US" altLang="zh-CN" sz="2000" i="1">
                                  <a:latin typeface="Cambria Math" panose="02040503050406030204" charset="0"/>
                                  <a:cs typeface="Cambria Math" panose="02040503050406030204" charset="0"/>
                                </a:rPr>
                                <m:t>𝑃</m:t>
                              </m:r>
                            </m:sub>
                          </m:sSub>
                        </m:num>
                        <m:den>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𝑅</m:t>
                              </m:r>
                            </m:e>
                            <m:sub>
                              <m:r>
                                <a:rPr lang="en-US" altLang="zh-CN" sz="2000" i="1">
                                  <a:latin typeface="Cambria Math" panose="02040503050406030204" charset="0"/>
                                  <a:cs typeface="Cambria Math" panose="02040503050406030204" charset="0"/>
                                </a:rPr>
                                <m:t>𝑃</m:t>
                              </m:r>
                            </m:sub>
                          </m:sSub>
                        </m:den>
                      </m:f>
                    </m:oMath>
                  </m:oMathPara>
                </a14:m>
                <a:endParaRPr lang="zh-CN" altLang="en-US" sz="2000"/>
              </a:p>
            </p:txBody>
          </p:sp>
        </mc:Choice>
        <mc:Fallback>
          <p:sp>
            <p:nvSpPr>
              <p:cNvPr id="11" name="文本框 10"/>
              <p:cNvSpPr txBox="1">
                <a:spLocks noRot="1" noChangeAspect="1" noMove="1" noResize="1" noEditPoints="1" noAdjustHandles="1" noChangeArrowheads="1" noChangeShapeType="1" noTextEdit="1"/>
              </p:cNvSpPr>
              <p:nvPr/>
            </p:nvSpPr>
            <p:spPr>
              <a:xfrm>
                <a:off x="5300916" y="5061204"/>
                <a:ext cx="1917065" cy="712470"/>
              </a:xfrm>
              <a:prstGeom prst="rect">
                <a:avLst/>
              </a:prstGeom>
              <a:blipFill rotWithShape="1">
                <a:blip r:embed="rId7"/>
                <a:stretch>
                  <a:fillRect l="-30" t="-36" r="30" b="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457835" y="5639435"/>
                <a:ext cx="8517890" cy="1198880"/>
              </a:xfrm>
              <a:prstGeom prst="rect">
                <a:avLst/>
              </a:prstGeom>
              <a:noFill/>
            </p:spPr>
            <p:txBody>
              <a:bodyPr wrap="square" rtlCol="0" anchor="t">
                <a:spAutoFit/>
              </a:bodyPr>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这样，三相负载电流的大小一定相等，且和对应的电压相位</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分别互差</a:t>
                </a:r>
                <a14:m>
                  <m:oMath xmlns:m="http://schemas.openxmlformats.org/officeDocument/2006/math">
                    <m:r>
                      <m:rPr>
                        <m:sty m:val="p"/>
                      </m:rPr>
                      <a:rPr lang="en-US" altLang="zh-CN" sz="2400">
                        <a:latin typeface="Cambria Math" panose="02040503050406030204" charset="0"/>
                        <a:ea typeface="黑体" panose="02010609060101010101" pitchFamily="49" charset="-122"/>
                        <a:cs typeface="Cambria Math" panose="02040503050406030204" charset="0"/>
                      </a:rPr>
                      <m:t>φ</m:t>
                    </m:r>
                  </m:oMath>
                </a14:m>
                <a:r>
                  <a:rPr lang="zh-CN" altLang="en-US" sz="2400">
                    <a:latin typeface="黑体" panose="02010609060101010101" pitchFamily="49" charset="-122"/>
                    <a:ea typeface="黑体" panose="02010609060101010101" pitchFamily="49" charset="-122"/>
                    <a:cs typeface="黑体" panose="02010609060101010101" pitchFamily="49" charset="-122"/>
                  </a:rPr>
                  <a:t>，所以也是对称的，即</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2" name="文本框 11"/>
              <p:cNvSpPr txBox="1">
                <a:spLocks noRot="1" noChangeAspect="1" noMove="1" noResize="1" noEditPoints="1" noAdjustHandles="1" noChangeArrowheads="1" noChangeShapeType="1" noTextEdit="1"/>
              </p:cNvSpPr>
              <p:nvPr/>
            </p:nvSpPr>
            <p:spPr>
              <a:xfrm>
                <a:off x="457835" y="5639435"/>
                <a:ext cx="8517890" cy="1198880"/>
              </a:xfrm>
              <a:prstGeom prst="rect">
                <a:avLst/>
              </a:prstGeom>
              <a:blipFill rotWithShape="1">
                <a:blip r:embed="rId8"/>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p:cNvSpPr txBox="1"/>
              <p:nvPr/>
            </p:nvSpPr>
            <p:spPr>
              <a:xfrm>
                <a:off x="5051361" y="6145784"/>
                <a:ext cx="1069340" cy="71247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f>
                        <m:fPr>
                          <m:ctrlPr>
                            <a:rPr lang="en-US" altLang="zh-CN" sz="2000" i="1">
                              <a:latin typeface="Cambria Math" panose="02040503050406030204" charset="0"/>
                              <a:cs typeface="Cambria Math" panose="02040503050406030204" charset="0"/>
                            </a:rPr>
                          </m:ctrlPr>
                        </m:fPr>
                        <m:num>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𝑈</m:t>
                              </m:r>
                            </m:e>
                            <m:sub>
                              <m:r>
                                <a:rPr lang="en-US" altLang="zh-CN" sz="2000" i="1">
                                  <a:latin typeface="Cambria Math" panose="02040503050406030204" charset="0"/>
                                  <a:cs typeface="Cambria Math" panose="02040503050406030204" charset="0"/>
                                </a:rPr>
                                <m:t>𝐿</m:t>
                              </m:r>
                            </m:sub>
                          </m:sSub>
                        </m:num>
                        <m:den>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𝑍</m:t>
                              </m:r>
                            </m:e>
                            <m:sub>
                              <m:r>
                                <a:rPr lang="en-US" altLang="zh-CN" sz="2000" i="1">
                                  <a:latin typeface="Cambria Math" panose="02040503050406030204" charset="0"/>
                                  <a:cs typeface="Cambria Math" panose="02040503050406030204" charset="0"/>
                                </a:rPr>
                                <m:t>𝑃</m:t>
                              </m:r>
                            </m:sub>
                          </m:sSub>
                        </m:den>
                      </m:f>
                    </m:oMath>
                  </m:oMathPara>
                </a14:m>
                <a:endParaRPr lang="zh-CN" altLang="en-US" sz="2000"/>
              </a:p>
            </p:txBody>
          </p:sp>
        </mc:Choice>
        <mc:Fallback>
          <p:sp>
            <p:nvSpPr>
              <p:cNvPr id="14" name="文本框 13"/>
              <p:cNvSpPr txBox="1">
                <a:spLocks noRot="1" noChangeAspect="1" noMove="1" noResize="1" noEditPoints="1" noAdjustHandles="1" noChangeArrowheads="1" noChangeShapeType="1" noTextEdit="1"/>
              </p:cNvSpPr>
              <p:nvPr/>
            </p:nvSpPr>
            <p:spPr>
              <a:xfrm>
                <a:off x="5051361" y="6145784"/>
                <a:ext cx="1069340" cy="712470"/>
              </a:xfrm>
              <a:prstGeom prst="rect">
                <a:avLst/>
              </a:prstGeom>
              <a:blipFill rotWithShape="1">
                <a:blip r:embed="rId9"/>
                <a:stretch>
                  <a:fillRect l="-53" t="-36" r="53" b="36"/>
                </a:stretch>
              </a:blipFill>
            </p:spPr>
            <p:txBody>
              <a:bodyPr/>
              <a:lstStyle/>
              <a:p>
                <a:r>
                  <a:rPr lang="zh-CN" altLang="en-US">
                    <a:noFill/>
                  </a:rPr>
                  <a:t> </a:t>
                </a:r>
              </a:p>
            </p:txBody>
          </p:sp>
        </mc:Fallback>
      </mc:AlternateContent>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9"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530" y="1866900"/>
            <a:ext cx="2641600" cy="312420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6146" name="Rectangle 2"/>
          <p:cNvSpPr>
            <a:spLocks noGrp="1"/>
          </p:cNvSpPr>
          <p:nvPr>
            <p:custDataLst>
              <p:tags r:id="rId3"/>
            </p:custDataLst>
          </p:nvPr>
        </p:nvSpPr>
        <p:spPr>
          <a:xfrm>
            <a:off x="0" y="1063625"/>
            <a:ext cx="8940800" cy="39179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二、</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对称负载△连接</a:t>
            </a:r>
            <a:endParaRPr kumimoji="1" lang="zh-CN" altLang="en-US"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mn-cs"/>
              <a:sym typeface="Symbol" panose="05050102010706020507" pitchFamily="18" charset="2"/>
            </a:endParaRPr>
          </a:p>
        </p:txBody>
      </p:sp>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3352165" y="1085850"/>
            <a:ext cx="5588635" cy="82994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相量图如图</a:t>
            </a:r>
            <a:r>
              <a:rPr lang="en-US" altLang="zh-CN" sz="2400">
                <a:latin typeface="黑体" panose="02010609060101010101" pitchFamily="49" charset="-122"/>
                <a:ea typeface="黑体" panose="02010609060101010101" pitchFamily="49" charset="-122"/>
                <a:cs typeface="黑体" panose="02010609060101010101" pitchFamily="49" charset="-122"/>
              </a:rPr>
              <a:t>4.4.3</a:t>
            </a:r>
            <a:r>
              <a:rPr lang="zh-CN" altLang="en-US" sz="2400">
                <a:latin typeface="黑体" panose="02010609060101010101" pitchFamily="49" charset="-122"/>
                <a:ea typeface="黑体" panose="02010609060101010101" pitchFamily="49" charset="-122"/>
                <a:cs typeface="黑体" panose="02010609060101010101" pitchFamily="49" charset="-122"/>
              </a:rPr>
              <a:t>所示。</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从相量图上可求取三相线电流</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8" name="文本框 7"/>
              <p:cNvSpPr txBox="1"/>
              <p:nvPr/>
            </p:nvSpPr>
            <p:spPr>
              <a:xfrm>
                <a:off x="3230181" y="1937639"/>
                <a:ext cx="1666240" cy="36576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𝑈</m:t>
                              </m:r>
                            </m:sub>
                          </m:sSub>
                        </m:e>
                      </m:acc>
                      <m:r>
                        <a:rPr lang="en-US" altLang="zh-CN" i="1">
                          <a:latin typeface="Cambria Math" panose="02040503050406030204" charset="0"/>
                          <a:cs typeface="Cambria Math" panose="02040503050406030204" charset="0"/>
                        </a:rPr>
                        <m:t>=</m:t>
                      </m:r>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𝑈𝑉</m:t>
                              </m:r>
                            </m:sub>
                          </m:sSub>
                        </m:e>
                      </m:acc>
                      <m:r>
                        <a:rPr lang="en-US" altLang="zh-CN" i="1">
                          <a:latin typeface="Cambria Math" panose="02040503050406030204" charset="0"/>
                          <a:cs typeface="Cambria Math" panose="02040503050406030204" charset="0"/>
                        </a:rPr>
                        <m:t>−</m:t>
                      </m:r>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𝑊𝑈</m:t>
                              </m:r>
                            </m:sub>
                          </m:sSub>
                        </m:e>
                      </m:acc>
                    </m:oMath>
                  </m:oMathPara>
                </a14:m>
                <a:endParaRPr lang="zh-CN" altLang="en-US"/>
              </a:p>
            </p:txBody>
          </p:sp>
        </mc:Choice>
        <mc:Fallback>
          <p:sp>
            <p:nvSpPr>
              <p:cNvPr id="8" name="文本框 7"/>
              <p:cNvSpPr txBox="1">
                <a:spLocks noRot="1" noChangeAspect="1" noMove="1" noResize="1" noEditPoints="1" noAdjustHandles="1" noChangeArrowheads="1" noChangeShapeType="1" noTextEdit="1"/>
              </p:cNvSpPr>
              <p:nvPr/>
            </p:nvSpPr>
            <p:spPr>
              <a:xfrm>
                <a:off x="3230181" y="1937639"/>
                <a:ext cx="1666240" cy="365760"/>
              </a:xfrm>
              <a:prstGeom prst="rect">
                <a:avLst/>
              </a:prstGeom>
              <a:blipFill rotWithShape="1">
                <a:blip r:embed="rId4"/>
                <a:stretch>
                  <a:fillRect l="-34" t="-69" r="34"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5058346" y="1937639"/>
                <a:ext cx="1669415" cy="36576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𝑉</m:t>
                              </m:r>
                            </m:sub>
                          </m:sSub>
                        </m:e>
                      </m:acc>
                      <m:r>
                        <a:rPr lang="en-US" altLang="zh-CN" i="1">
                          <a:latin typeface="Cambria Math" panose="02040503050406030204" charset="0"/>
                          <a:cs typeface="Cambria Math" panose="02040503050406030204" charset="0"/>
                        </a:rPr>
                        <m:t>=</m:t>
                      </m:r>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𝑉𝑊</m:t>
                              </m:r>
                            </m:sub>
                          </m:sSub>
                        </m:e>
                      </m:acc>
                      <m:r>
                        <a:rPr lang="en-US" altLang="zh-CN" i="1">
                          <a:latin typeface="Cambria Math" panose="02040503050406030204" charset="0"/>
                          <a:cs typeface="Cambria Math" panose="02040503050406030204" charset="0"/>
                        </a:rPr>
                        <m:t>−</m:t>
                      </m:r>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𝑈𝑉</m:t>
                              </m:r>
                            </m:sub>
                          </m:sSub>
                        </m:e>
                      </m:acc>
                    </m:oMath>
                  </m:oMathPara>
                </a14:m>
                <a:endParaRPr lang="zh-CN" altLang="en-US"/>
              </a:p>
            </p:txBody>
          </p:sp>
        </mc:Choice>
        <mc:Fallback>
          <p:sp>
            <p:nvSpPr>
              <p:cNvPr id="9" name="文本框 8"/>
              <p:cNvSpPr txBox="1">
                <a:spLocks noRot="1" noChangeAspect="1" noMove="1" noResize="1" noEditPoints="1" noAdjustHandles="1" noChangeArrowheads="1" noChangeShapeType="1" noTextEdit="1"/>
              </p:cNvSpPr>
              <p:nvPr/>
            </p:nvSpPr>
            <p:spPr>
              <a:xfrm>
                <a:off x="5058346" y="1937639"/>
                <a:ext cx="1669415" cy="365760"/>
              </a:xfrm>
              <a:prstGeom prst="rect">
                <a:avLst/>
              </a:prstGeom>
              <a:blipFill rotWithShape="1">
                <a:blip r:embed="rId5"/>
                <a:stretch>
                  <a:fillRect l="-34" t="-69" r="34"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7050976" y="1937639"/>
                <a:ext cx="1811020" cy="36576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𝑊</m:t>
                              </m:r>
                            </m:sub>
                          </m:sSub>
                        </m:e>
                      </m:acc>
                      <m:r>
                        <a:rPr lang="en-US" altLang="zh-CN" i="1">
                          <a:latin typeface="Cambria Math" panose="02040503050406030204" charset="0"/>
                          <a:cs typeface="Cambria Math" panose="02040503050406030204" charset="0"/>
                        </a:rPr>
                        <m:t>=</m:t>
                      </m:r>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𝑊</m:t>
                              </m:r>
                              <m:r>
                                <a:rPr lang="en-US" altLang="zh-CN" i="1">
                                  <a:latin typeface="Cambria Math" panose="02040503050406030204" charset="0"/>
                                  <a:cs typeface="Cambria Math" panose="02040503050406030204" charset="0"/>
                                </a:rPr>
                                <m:t>𝑈</m:t>
                              </m:r>
                            </m:sub>
                          </m:sSub>
                        </m:e>
                      </m:acc>
                      <m:r>
                        <a:rPr lang="en-US" altLang="zh-CN" i="1">
                          <a:latin typeface="Cambria Math" panose="02040503050406030204" charset="0"/>
                          <a:cs typeface="Cambria Math" panose="02040503050406030204" charset="0"/>
                        </a:rPr>
                        <m:t>−</m:t>
                      </m:r>
                      <m:acc>
                        <m:accPr>
                          <m:chr m:val="̇"/>
                          <m:ctrlPr>
                            <a:rPr lang="en-US" altLang="zh-CN" i="1">
                              <a:latin typeface="Cambria Math" panose="02040503050406030204" charset="0"/>
                              <a:cs typeface="Cambria Math" panose="02040503050406030204" charset="0"/>
                            </a:rPr>
                          </m:ctrlPr>
                        </m:acc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𝑉</m:t>
                              </m:r>
                              <m:r>
                                <a:rPr lang="en-US" altLang="zh-CN" i="1">
                                  <a:latin typeface="Cambria Math" panose="02040503050406030204" charset="0"/>
                                  <a:cs typeface="Cambria Math" panose="02040503050406030204" charset="0"/>
                                </a:rPr>
                                <m:t>𝑊</m:t>
                              </m:r>
                            </m:sub>
                          </m:sSub>
                        </m:e>
                      </m:acc>
                    </m:oMath>
                  </m:oMathPara>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7050976" y="1937639"/>
                <a:ext cx="1811020" cy="365760"/>
              </a:xfrm>
              <a:prstGeom prst="rect">
                <a:avLst/>
              </a:prstGeom>
              <a:blipFill rotWithShape="1">
                <a:blip r:embed="rId6"/>
                <a:stretch>
                  <a:fillRect l="-32" t="-69" r="32"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3113405" y="2465070"/>
                <a:ext cx="5806440" cy="1845310"/>
              </a:xfrm>
              <a:prstGeom prst="rect">
                <a:avLst/>
              </a:prstGeom>
              <a:noFill/>
            </p:spPr>
            <p:txBody>
              <a:bodyPr wrap="square" rtlCol="0" anchor="t">
                <a:noAutofit/>
              </a:bodyPr>
              <a:p>
                <a:r>
                  <a:rPr lang="zh-CN" altLang="en-US" sz="2400">
                    <a:latin typeface="黑体" panose="02010609060101010101" pitchFamily="49" charset="-122"/>
                    <a:ea typeface="黑体" panose="02010609060101010101" pitchFamily="49" charset="-122"/>
                    <a:cs typeface="黑体" panose="02010609060101010101" pitchFamily="49" charset="-122"/>
                  </a:rPr>
                  <a:t>根据相量图几何关系，</a:t>
                </a:r>
                <a14:m>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m:t>
                            </m:r>
                          </m:sub>
                        </m:sSub>
                      </m:e>
                    </m:acc>
                  </m:oMath>
                </a14:m>
                <a:r>
                  <a:rPr lang="zh-CN" altLang="en-US" sz="2400">
                    <a:latin typeface="黑体" panose="02010609060101010101" pitchFamily="49" charset="-122"/>
                    <a:ea typeface="黑体" panose="02010609060101010101" pitchFamily="49" charset="-122"/>
                    <a:cs typeface="黑体" panose="02010609060101010101" pitchFamily="49" charset="-122"/>
                  </a:rPr>
                  <a:t>滞后</a:t>
                </a:r>
                <a14:m>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𝑈𝑉</m:t>
                            </m:r>
                          </m:sub>
                        </m:sSub>
                      </m:e>
                    </m:acc>
                  </m:oMath>
                </a14:m>
                <a:r>
                  <a:rPr lang="en-US" altLang="zh-CN" sz="2400">
                    <a:latin typeface="黑体" panose="02010609060101010101" pitchFamily="49" charset="-122"/>
                    <a:ea typeface="黑体" panose="02010609060101010101" pitchFamily="49" charset="-122"/>
                    <a:cs typeface="黑体" panose="02010609060101010101" pitchFamily="49" charset="-122"/>
                  </a:rPr>
                  <a:t>30</a:t>
                </a:r>
                <a:r>
                  <a:rPr lang="en-US"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且</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endParaRPr lang="zh-CN" altLang="en-US" sz="2400">
                  <a:latin typeface="黑体" panose="02010609060101010101" pitchFamily="49" charset="-122"/>
                  <a:ea typeface="黑体" panose="02010609060101010101" pitchFamily="49" charset="-122"/>
                  <a:cs typeface="黑体" panose="02010609060101010101" pitchFamily="49" charset="-122"/>
                </a:endParaRPr>
              </a:p>
              <a:p>
                <a:endParaRPr lang="zh-CN" altLang="en-US" sz="2400">
                  <a:latin typeface="黑体" panose="02010609060101010101" pitchFamily="49" charset="-122"/>
                  <a:ea typeface="黑体" panose="02010609060101010101" pitchFamily="49" charset="-122"/>
                  <a:cs typeface="黑体" panose="02010609060101010101" pitchFamily="49" charset="-122"/>
                </a:endParaRPr>
              </a:p>
              <a:p>
                <a:endParaRPr lang="zh-CN" altLang="en-US" sz="2400">
                  <a:latin typeface="黑体" panose="02010609060101010101" pitchFamily="49" charset="-122"/>
                  <a:ea typeface="黑体" panose="02010609060101010101" pitchFamily="49" charset="-122"/>
                  <a:cs typeface="黑体" panose="02010609060101010101" pitchFamily="49" charset="-122"/>
                </a:endParaRPr>
              </a:p>
              <a:p>
                <a:r>
                  <a:rPr lang="zh-CN" altLang="en-US" sz="2400">
                    <a:latin typeface="黑体" panose="02010609060101010101" pitchFamily="49" charset="-122"/>
                    <a:ea typeface="黑体" panose="02010609060101010101" pitchFamily="49" charset="-122"/>
                    <a:cs typeface="黑体" panose="02010609060101010101" pitchFamily="49" charset="-122"/>
                  </a:rPr>
                  <a:t>得：</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2" name="文本框 11"/>
              <p:cNvSpPr txBox="1">
                <a:spLocks noRot="1" noChangeAspect="1" noMove="1" noResize="1" noEditPoints="1" noAdjustHandles="1" noChangeArrowheads="1" noChangeShapeType="1" noTextEdit="1"/>
              </p:cNvSpPr>
              <p:nvPr/>
            </p:nvSpPr>
            <p:spPr>
              <a:xfrm>
                <a:off x="3113405" y="2465070"/>
                <a:ext cx="5806440" cy="1845310"/>
              </a:xfrm>
              <a:prstGeom prst="rect">
                <a:avLst/>
              </a:prstGeom>
              <a:blipFill rotWithShape="1">
                <a:blip r:embed="rId7"/>
                <a:stretch>
                  <a:fillRect b="-28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p:cNvSpPr txBox="1"/>
              <p:nvPr/>
            </p:nvSpPr>
            <p:spPr>
              <a:xfrm>
                <a:off x="4182046" y="2948559"/>
                <a:ext cx="3669030" cy="86233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1</m:t>
                          </m:r>
                        </m:num>
                        <m:den>
                          <m:r>
                            <a:rPr lang="en-US" altLang="zh-CN" sz="2400" i="1">
                              <a:latin typeface="Cambria Math" panose="02040503050406030204" charset="0"/>
                              <a:cs typeface="Cambria Math" panose="02040503050406030204" charset="0"/>
                            </a:rPr>
                            <m:t>2</m:t>
                          </m:r>
                        </m:den>
                      </m:f>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m:t>
                          </m:r>
                        </m:sub>
                      </m:sSub>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𝑈𝑉</m:t>
                          </m:r>
                        </m:sub>
                      </m:sSub>
                      <m:r>
                        <a:rPr lang="en-US" altLang="zh-CN" sz="2400" i="1">
                          <a:latin typeface="Cambria Math" panose="02040503050406030204" charset="0"/>
                          <a:cs typeface="Cambria Math" panose="02040503050406030204" charset="0"/>
                        </a:rPr>
                        <m:t>𝑐𝑜𝑠</m:t>
                      </m:r>
                      <m:r>
                        <a:rPr lang="en-US" altLang="zh-CN" sz="2400" i="1">
                          <a:latin typeface="Cambria Math" panose="02040503050406030204" charset="0"/>
                          <a:cs typeface="Cambria Math" panose="02040503050406030204" charset="0"/>
                        </a:rPr>
                        <m:t>30</m:t>
                      </m:r>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rad>
                            <m:radPr>
                              <m:degHide m:val="on"/>
                              <m:ctrlPr>
                                <a:rPr lang="en-US" altLang="zh-CN" sz="2400" i="1">
                                  <a:latin typeface="Cambria Math" panose="02040503050406030204" charset="0"/>
                                  <a:cs typeface="Cambria Math" panose="02040503050406030204" charset="0"/>
                                </a:rPr>
                              </m:ctrlPr>
                            </m:radPr>
                            <m:deg/>
                            <m:e>
                              <m:r>
                                <a:rPr lang="en-US" altLang="zh-CN" sz="2400" i="1">
                                  <a:latin typeface="Cambria Math" panose="02040503050406030204" charset="0"/>
                                  <a:cs typeface="Cambria Math" panose="02040503050406030204" charset="0"/>
                                </a:rPr>
                                <m:t>3</m:t>
                              </m:r>
                            </m:e>
                          </m:rad>
                        </m:num>
                        <m:den>
                          <m:r>
                            <a:rPr lang="en-US" altLang="zh-CN" sz="2400" i="1">
                              <a:latin typeface="Cambria Math" panose="02040503050406030204" charset="0"/>
                              <a:cs typeface="Cambria Math" panose="02040503050406030204" charset="0"/>
                            </a:rPr>
                            <m:t>2</m:t>
                          </m:r>
                        </m:den>
                      </m:f>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𝑈𝑉</m:t>
                          </m:r>
                        </m:sub>
                      </m:sSub>
                    </m:oMath>
                  </m:oMathPara>
                </a14:m>
                <a:endParaRPr lang="zh-CN" altLang="en-US" sz="2400"/>
              </a:p>
            </p:txBody>
          </p:sp>
        </mc:Choice>
        <mc:Fallback>
          <p:sp>
            <p:nvSpPr>
              <p:cNvPr id="14" name="文本框 13"/>
              <p:cNvSpPr txBox="1">
                <a:spLocks noRot="1" noChangeAspect="1" noMove="1" noResize="1" noEditPoints="1" noAdjustHandles="1" noChangeArrowheads="1" noChangeShapeType="1" noTextEdit="1"/>
              </p:cNvSpPr>
              <p:nvPr/>
            </p:nvSpPr>
            <p:spPr>
              <a:xfrm>
                <a:off x="4182046" y="2948559"/>
                <a:ext cx="3669030" cy="862330"/>
              </a:xfrm>
              <a:prstGeom prst="rect">
                <a:avLst/>
              </a:prstGeom>
              <a:blipFill rotWithShape="1">
                <a:blip r:embed="rId8"/>
                <a:stretch>
                  <a:fillRect l="-16" t="-29" r="16" b="2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文本框 16"/>
              <p:cNvSpPr txBox="1"/>
              <p:nvPr/>
            </p:nvSpPr>
            <p:spPr>
              <a:xfrm>
                <a:off x="4420171" y="3890264"/>
                <a:ext cx="1783715" cy="495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m:t>
                          </m:r>
                        </m:sub>
                      </m:sSub>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ad>
                            <m:radPr>
                              <m:degHide m:val="on"/>
                              <m:ctrlPr>
                                <a:rPr lang="en-US" altLang="zh-CN" sz="2400" i="1">
                                  <a:latin typeface="Cambria Math" panose="02040503050406030204" charset="0"/>
                                  <a:cs typeface="Cambria Math" panose="02040503050406030204" charset="0"/>
                                </a:rPr>
                              </m:ctrlPr>
                            </m:radPr>
                            <m:deg/>
                            <m:e>
                              <m:r>
                                <a:rPr lang="en-US" altLang="zh-CN" sz="2400" i="1">
                                  <a:latin typeface="Cambria Math" panose="02040503050406030204" charset="0"/>
                                  <a:cs typeface="Cambria Math" panose="02040503050406030204" charset="0"/>
                                </a:rPr>
                                <m:t>3</m:t>
                              </m:r>
                            </m:e>
                          </m:rad>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𝑈𝑉</m:t>
                          </m:r>
                        </m:sub>
                      </m:sSub>
                    </m:oMath>
                  </m:oMathPara>
                </a14:m>
                <a:endParaRPr lang="zh-CN" altLang="en-US" sz="2400"/>
              </a:p>
            </p:txBody>
          </p:sp>
        </mc:Choice>
        <mc:Fallback>
          <p:sp>
            <p:nvSpPr>
              <p:cNvPr id="17" name="文本框 16"/>
              <p:cNvSpPr txBox="1">
                <a:spLocks noRot="1" noChangeAspect="1" noMove="1" noResize="1" noEditPoints="1" noAdjustHandles="1" noChangeArrowheads="1" noChangeShapeType="1" noTextEdit="1"/>
              </p:cNvSpPr>
              <p:nvPr/>
            </p:nvSpPr>
            <p:spPr>
              <a:xfrm>
                <a:off x="4420171" y="3890264"/>
                <a:ext cx="1783715" cy="495300"/>
              </a:xfrm>
              <a:prstGeom prst="rect">
                <a:avLst/>
              </a:prstGeom>
              <a:blipFill rotWithShape="1">
                <a:blip r:embed="rId9"/>
                <a:stretch>
                  <a:fillRect l="-32" t="-51" r="32" b="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8" name="文本框 17"/>
              <p:cNvSpPr txBox="1"/>
              <p:nvPr/>
            </p:nvSpPr>
            <p:spPr>
              <a:xfrm>
                <a:off x="3006725" y="4690110"/>
                <a:ext cx="5916295" cy="48323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同理，</a:t>
                </a:r>
                <a14:m>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𝑉</m:t>
                            </m:r>
                          </m:sub>
                        </m:sSub>
                      </m:e>
                    </m:acc>
                  </m:oMath>
                </a14:m>
                <a:r>
                  <a:rPr lang="zh-CN" altLang="en-US" sz="2400">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𝑊</m:t>
                            </m:r>
                          </m:sub>
                        </m:sSub>
                      </m:e>
                    </m:acc>
                  </m:oMath>
                </a14:m>
                <a:r>
                  <a:rPr lang="zh-CN" altLang="en-US" sz="2400">
                    <a:latin typeface="黑体" panose="02010609060101010101" pitchFamily="49" charset="-122"/>
                    <a:ea typeface="黑体" panose="02010609060101010101" pitchFamily="49" charset="-122"/>
                    <a:cs typeface="黑体" panose="02010609060101010101" pitchFamily="49" charset="-122"/>
                  </a:rPr>
                  <a:t>分别滞后</a:t>
                </a:r>
                <a14:m>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𝑉𝑊</m:t>
                            </m:r>
                          </m:sub>
                        </m:sSub>
                      </m:e>
                    </m:acc>
                  </m:oMath>
                </a14:m>
                <a:r>
                  <a:rPr lang="zh-CN" altLang="en-US" sz="2400">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𝑊𝑈</m:t>
                            </m:r>
                          </m:sub>
                        </m:sSub>
                      </m:e>
                    </m:acc>
                  </m:oMath>
                </a14:m>
                <a:r>
                  <a:rPr lang="en-US" altLang="zh-CN" sz="2400">
                    <a:latin typeface="黑体" panose="02010609060101010101" pitchFamily="49" charset="-122"/>
                    <a:ea typeface="黑体" panose="02010609060101010101" pitchFamily="49" charset="-122"/>
                    <a:cs typeface="黑体" panose="02010609060101010101" pitchFamily="49" charset="-122"/>
                  </a:rPr>
                  <a:t>30</a:t>
                </a:r>
                <a:r>
                  <a:rPr lang="en-US" altLang="en-US" sz="2400">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，有</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文本框 17"/>
              <p:cNvSpPr txBox="1">
                <a:spLocks noRot="1" noChangeAspect="1" noMove="1" noResize="1" noEditPoints="1" noAdjustHandles="1" noChangeArrowheads="1" noChangeShapeType="1" noTextEdit="1"/>
              </p:cNvSpPr>
              <p:nvPr/>
            </p:nvSpPr>
            <p:spPr>
              <a:xfrm>
                <a:off x="3006725" y="4690110"/>
                <a:ext cx="5916295" cy="483235"/>
              </a:xfrm>
              <a:prstGeom prst="rect">
                <a:avLst/>
              </a:prstGeom>
              <a:blipFill rotWithShape="1">
                <a:blip r:embed="rId10"/>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1" name="文本框 20"/>
              <p:cNvSpPr txBox="1"/>
              <p:nvPr/>
            </p:nvSpPr>
            <p:spPr>
              <a:xfrm>
                <a:off x="4182046" y="5276469"/>
                <a:ext cx="3331210" cy="495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𝑉</m:t>
                          </m:r>
                        </m:sub>
                      </m:sSub>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ad>
                            <m:radPr>
                              <m:degHide m:val="on"/>
                              <m:ctrlPr>
                                <a:rPr lang="en-US" altLang="zh-CN" sz="2400" i="1">
                                  <a:latin typeface="Cambria Math" panose="02040503050406030204" charset="0"/>
                                  <a:cs typeface="Cambria Math" panose="02040503050406030204" charset="0"/>
                                </a:rPr>
                              </m:ctrlPr>
                            </m:radPr>
                            <m:deg/>
                            <m:e>
                              <m:r>
                                <a:rPr lang="en-US" altLang="zh-CN" sz="2400" i="1">
                                  <a:latin typeface="Cambria Math" panose="02040503050406030204" charset="0"/>
                                  <a:cs typeface="Cambria Math" panose="02040503050406030204" charset="0"/>
                                </a:rPr>
                                <m:t>3</m:t>
                              </m:r>
                            </m:e>
                          </m:rad>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𝑉𝑊</m:t>
                          </m:r>
                        </m:sub>
                      </m:sSub>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𝑊</m:t>
                          </m:r>
                        </m:sub>
                      </m:sSub>
                      <m:r>
                        <a:rPr lang="en-US" altLang="zh-CN" sz="2400" i="1">
                          <a:latin typeface="Cambria Math" panose="02040503050406030204" charset="0"/>
                          <a:cs typeface="Cambria Math" panose="02040503050406030204" charset="0"/>
                        </a:rPr>
                        <m:t>=</m:t>
                      </m:r>
                      <m:rad>
                        <m:radPr>
                          <m:degHide m:val="on"/>
                          <m:ctrlPr>
                            <a:rPr lang="en-US" altLang="zh-CN" sz="2400" i="1">
                              <a:latin typeface="Cambria Math" panose="02040503050406030204" charset="0"/>
                              <a:cs typeface="Cambria Math" panose="02040503050406030204" charset="0"/>
                            </a:rPr>
                          </m:ctrlPr>
                        </m:radPr>
                        <m:deg/>
                        <m:e>
                          <m:r>
                            <a:rPr lang="en-US" altLang="zh-CN" sz="2400" i="1">
                              <a:latin typeface="Cambria Math" panose="02040503050406030204" charset="0"/>
                              <a:cs typeface="Cambria Math" panose="02040503050406030204" charset="0"/>
                            </a:rPr>
                            <m:t>3</m:t>
                          </m:r>
                        </m:e>
                      </m:rad>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𝑊𝑈</m:t>
                          </m:r>
                        </m:sub>
                      </m:sSub>
                    </m:oMath>
                  </m:oMathPara>
                </a14:m>
                <a:endParaRPr lang="zh-CN" altLang="en-US" sz="2400"/>
              </a:p>
            </p:txBody>
          </p:sp>
        </mc:Choice>
        <mc:Fallback>
          <p:sp>
            <p:nvSpPr>
              <p:cNvPr id="21" name="文本框 20"/>
              <p:cNvSpPr txBox="1">
                <a:spLocks noRot="1" noChangeAspect="1" noMove="1" noResize="1" noEditPoints="1" noAdjustHandles="1" noChangeArrowheads="1" noChangeShapeType="1" noTextEdit="1"/>
              </p:cNvSpPr>
              <p:nvPr/>
            </p:nvSpPr>
            <p:spPr>
              <a:xfrm>
                <a:off x="4182046" y="5276469"/>
                <a:ext cx="3331210" cy="495300"/>
              </a:xfrm>
              <a:prstGeom prst="rect">
                <a:avLst/>
              </a:prstGeom>
              <a:blipFill rotWithShape="1">
                <a:blip r:embed="rId11"/>
                <a:stretch>
                  <a:fillRect l="-17" t="-51" r="17" b="51"/>
                </a:stretch>
              </a:blipFill>
            </p:spPr>
            <p:txBody>
              <a:bodyPr/>
              <a:lstStyle/>
              <a:p>
                <a:r>
                  <a:rPr lang="zh-CN" altLang="en-US">
                    <a:noFill/>
                  </a:rPr>
                  <a:t> </a:t>
                </a:r>
              </a:p>
            </p:txBody>
          </p:sp>
        </mc:Fallback>
      </mc:AlternateContent>
      <p:sp>
        <p:nvSpPr>
          <p:cNvPr id="22" name="文本框 21"/>
          <p:cNvSpPr txBox="1"/>
          <p:nvPr/>
        </p:nvSpPr>
        <p:spPr>
          <a:xfrm>
            <a:off x="3006725" y="5791200"/>
            <a:ext cx="725805"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sym typeface="+mn-ea"/>
              </a:rPr>
              <a:t>故：</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23" name="文本框 22"/>
              <p:cNvSpPr txBox="1"/>
              <p:nvPr/>
            </p:nvSpPr>
            <p:spPr>
              <a:xfrm>
                <a:off x="3732530" y="5874385"/>
                <a:ext cx="3952875" cy="495300"/>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𝑈</m:t>
                          </m:r>
                        </m:sub>
                      </m:sSub>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𝑉</m:t>
                          </m:r>
                        </m:sub>
                      </m:sSub>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𝑤</m:t>
                          </m:r>
                        </m:sub>
                      </m:sSub>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𝐿</m:t>
                          </m:r>
                        </m:sub>
                      </m:sSub>
                      <m:r>
                        <a:rPr lang="en-US" altLang="zh-CN" sz="2400" i="1">
                          <a:latin typeface="Cambria Math" panose="02040503050406030204" charset="0"/>
                          <a:cs typeface="Cambria Math" panose="02040503050406030204" charset="0"/>
                        </a:rPr>
                        <m:t>=</m:t>
                      </m:r>
                      <m:rad>
                        <m:radPr>
                          <m:degHide m:val="on"/>
                          <m:ctrlPr>
                            <a:rPr lang="en-US" altLang="zh-CN" sz="2400" i="1">
                              <a:latin typeface="Cambria Math" panose="02040503050406030204" charset="0"/>
                              <a:cs typeface="Cambria Math" panose="02040503050406030204" charset="0"/>
                            </a:rPr>
                          </m:ctrlPr>
                        </m:radPr>
                        <m:deg/>
                        <m:e>
                          <m:r>
                            <a:rPr lang="en-US" altLang="zh-CN" sz="2400" i="1">
                              <a:latin typeface="Cambria Math" panose="02040503050406030204" charset="0"/>
                              <a:cs typeface="Cambria Math" panose="02040503050406030204" charset="0"/>
                            </a:rPr>
                            <m:t>3</m:t>
                          </m:r>
                        </m:e>
                      </m:rad>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𝐼</m:t>
                          </m:r>
                        </m:e>
                        <m:sub>
                          <m:r>
                            <a:rPr lang="en-US" altLang="zh-CN" sz="2400" i="1">
                              <a:latin typeface="Cambria Math" panose="02040503050406030204" charset="0"/>
                              <a:cs typeface="Cambria Math" panose="02040503050406030204" charset="0"/>
                            </a:rPr>
                            <m:t>𝑃</m:t>
                          </m:r>
                        </m:sub>
                      </m:sSub>
                    </m:oMath>
                  </m:oMathPara>
                </a14:m>
                <a:endParaRPr lang="en-US" altLang="zh-CN" sz="2400" i="1">
                  <a:latin typeface="Cambria Math" panose="02040503050406030204" charset="0"/>
                  <a:cs typeface="Cambria Math" panose="02040503050406030204" charset="0"/>
                </a:endParaRPr>
              </a:p>
            </p:txBody>
          </p:sp>
        </mc:Choice>
        <mc:Fallback>
          <p:sp>
            <p:nvSpPr>
              <p:cNvPr id="23" name="文本框 22"/>
              <p:cNvSpPr txBox="1">
                <a:spLocks noRot="1" noChangeAspect="1" noMove="1" noResize="1" noEditPoints="1" noAdjustHandles="1" noChangeArrowheads="1" noChangeShapeType="1" noTextEdit="1"/>
              </p:cNvSpPr>
              <p:nvPr/>
            </p:nvSpPr>
            <p:spPr>
              <a:xfrm>
                <a:off x="3732530" y="5874385"/>
                <a:ext cx="3952875" cy="495300"/>
              </a:xfrm>
              <a:prstGeom prst="rect">
                <a:avLst/>
              </a:prstGeom>
              <a:blipFill rotWithShape="1">
                <a:blip r:embed="rId12"/>
                <a:stretch>
                  <a:fillRect/>
                </a:stretch>
              </a:blipFill>
            </p:spPr>
            <p:txBody>
              <a:bodyPr/>
              <a:lstStyle/>
              <a:p>
                <a:r>
                  <a:rPr lang="zh-CN" altLang="en-US">
                    <a:noFill/>
                  </a:rPr>
                  <a:t> </a:t>
                </a:r>
              </a:p>
            </p:txBody>
          </p:sp>
        </mc:Fallback>
      </mc:AlternateContent>
      <p:sp>
        <p:nvSpPr>
          <p:cNvPr id="24" name="文本框 23"/>
          <p:cNvSpPr txBox="1"/>
          <p:nvPr/>
        </p:nvSpPr>
        <p:spPr>
          <a:xfrm>
            <a:off x="3006725" y="6472555"/>
            <a:ext cx="4572000"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因此</a:t>
            </a:r>
            <a:r>
              <a:rPr lang="en-US" altLang="zh-CN" sz="2400">
                <a:latin typeface="黑体" panose="02010609060101010101" pitchFamily="49" charset="-122"/>
                <a:ea typeface="黑体" panose="02010609060101010101" pitchFamily="49" charset="-122"/>
                <a:cs typeface="黑体" panose="02010609060101010101" pitchFamily="49" charset="-122"/>
              </a:rPr>
              <a:t>3</a:t>
            </a:r>
            <a:r>
              <a:rPr lang="zh-CN" altLang="en-US" sz="2400">
                <a:latin typeface="黑体" panose="02010609060101010101" pitchFamily="49" charset="-122"/>
                <a:ea typeface="黑体" panose="02010609060101010101" pitchFamily="49" charset="-122"/>
                <a:cs typeface="黑体" panose="02010609060101010101" pitchFamily="49" charset="-122"/>
              </a:rPr>
              <a:t>个线电流也是对称的。</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Tree>
    <p:custDataLst>
      <p:tags r:id="rId1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6985" y="255270"/>
            <a:ext cx="9143365" cy="732155"/>
            <a:chOff x="11" y="402"/>
            <a:chExt cx="14399" cy="1153"/>
          </a:xfrm>
        </p:grpSpPr>
        <p:sp>
          <p:nvSpPr>
            <p:cNvPr id="10" name="文本框 9"/>
            <p:cNvSpPr txBox="1"/>
            <p:nvPr/>
          </p:nvSpPr>
          <p:spPr>
            <a:xfrm>
              <a:off x="11" y="40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a:t>
              </a:r>
              <a:r>
                <a:rPr kumimoji="1" 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三相对称电路的</a:t>
              </a:r>
              <a:endPar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2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分析和计算</a:t>
              </a:r>
              <a:endParaRPr kumimoji="1" lang="zh-CN" altLang="en-US" sz="22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noFill/>
                <a:ln>
                  <a:noFill/>
                </a:ln>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171450" y="1005840"/>
            <a:ext cx="8982075" cy="1878965"/>
          </a:xfrm>
          <a:prstGeom prst="rect">
            <a:avLst/>
          </a:prstGeom>
          <a:noFill/>
        </p:spPr>
        <p:txBody>
          <a:bodyPr wrap="square" rtlCol="0" anchor="t">
            <a:noAutofit/>
          </a:bodyPr>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【例</a:t>
            </a:r>
            <a:r>
              <a:rPr lang="en-US" altLang="zh-CN" sz="2400">
                <a:latin typeface="黑体" panose="02010609060101010101" pitchFamily="49" charset="-122"/>
                <a:ea typeface="黑体" panose="02010609060101010101" pitchFamily="49" charset="-122"/>
                <a:cs typeface="黑体" panose="02010609060101010101" pitchFamily="49" charset="-122"/>
              </a:rPr>
              <a:t>4.4.2</a:t>
            </a:r>
            <a:r>
              <a:rPr lang="zh-CN" altLang="en-US" sz="2400">
                <a:latin typeface="黑体" panose="02010609060101010101" pitchFamily="49" charset="-122"/>
                <a:ea typeface="黑体" panose="02010609060101010101" pitchFamily="49" charset="-122"/>
                <a:cs typeface="黑体" panose="02010609060101010101" pitchFamily="49" charset="-122"/>
              </a:rPr>
              <a:t>】有一台三相交流异步电动机，每相的等效电阻</a:t>
            </a:r>
            <a:r>
              <a:rPr lang="en-US" altLang="zh-CN" sz="2400">
                <a:latin typeface="黑体" panose="02010609060101010101" pitchFamily="49" charset="-122"/>
                <a:ea typeface="黑体" panose="02010609060101010101" pitchFamily="49" charset="-122"/>
                <a:cs typeface="黑体" panose="02010609060101010101" pitchFamily="49" charset="-122"/>
              </a:rPr>
              <a:t>R=29Ω</a:t>
            </a:r>
            <a:r>
              <a:rPr lang="zh-CN" altLang="en-US" sz="2400">
                <a:latin typeface="黑体" panose="02010609060101010101" pitchFamily="49" charset="-122"/>
                <a:ea typeface="黑体" panose="02010609060101010101" pitchFamily="49" charset="-122"/>
                <a:cs typeface="黑体" panose="02010609060101010101" pitchFamily="49" charset="-122"/>
              </a:rPr>
              <a:t>，等效感抗为</a:t>
            </a:r>
            <a:r>
              <a:rPr lang="en-US" altLang="zh-CN" sz="2400">
                <a:latin typeface="黑体" panose="02010609060101010101" pitchFamily="49" charset="-122"/>
                <a:ea typeface="黑体" panose="02010609060101010101" pitchFamily="49" charset="-122"/>
                <a:cs typeface="黑体" panose="02010609060101010101" pitchFamily="49" charset="-122"/>
              </a:rPr>
              <a:t>X</a:t>
            </a:r>
            <a:r>
              <a:rPr lang="en-US" altLang="zh-CN" sz="2400" baseline="-25000">
                <a:latin typeface="黑体" panose="02010609060101010101" pitchFamily="49" charset="-122"/>
                <a:ea typeface="黑体" panose="02010609060101010101" pitchFamily="49" charset="-122"/>
                <a:cs typeface="黑体" panose="02010609060101010101" pitchFamily="49" charset="-122"/>
              </a:rPr>
              <a:t>L</a:t>
            </a:r>
            <a:r>
              <a:rPr lang="en-US" altLang="zh-CN" sz="2400">
                <a:latin typeface="黑体" panose="02010609060101010101" pitchFamily="49" charset="-122"/>
                <a:ea typeface="黑体" panose="02010609060101010101" pitchFamily="49" charset="-122"/>
                <a:cs typeface="黑体" panose="02010609060101010101" pitchFamily="49" charset="-122"/>
              </a:rPr>
              <a:t>=21.8Ω</a:t>
            </a:r>
            <a:r>
              <a:rPr lang="zh-CN" altLang="en-US" sz="2400">
                <a:latin typeface="黑体" panose="02010609060101010101" pitchFamily="49" charset="-122"/>
                <a:ea typeface="黑体" panose="02010609060101010101" pitchFamily="49" charset="-122"/>
                <a:cs typeface="黑体" panose="02010609060101010101" pitchFamily="49" charset="-122"/>
              </a:rPr>
              <a:t>。电动机绕组为三角形连接，电源线电压为</a:t>
            </a:r>
            <a:r>
              <a:rPr lang="en-US" altLang="zh-CN" sz="2400">
                <a:latin typeface="黑体" panose="02010609060101010101" pitchFamily="49" charset="-122"/>
                <a:ea typeface="黑体" panose="02010609060101010101" pitchFamily="49" charset="-122"/>
                <a:cs typeface="黑体" panose="02010609060101010101" pitchFamily="49" charset="-122"/>
              </a:rPr>
              <a:t>380V</a:t>
            </a:r>
            <a:r>
              <a:rPr lang="zh-CN" altLang="en-US" sz="2400">
                <a:latin typeface="黑体" panose="02010609060101010101" pitchFamily="49" charset="-122"/>
                <a:ea typeface="黑体" panose="02010609060101010101" pitchFamily="49" charset="-122"/>
                <a:cs typeface="黑体" panose="02010609060101010101" pitchFamily="49" charset="-122"/>
              </a:rPr>
              <a:t>。试求电动机的线电流和相电流的大小。</a:t>
            </a:r>
            <a:endParaRPr lang="en-US" altLang="zh-CN" sz="2000">
              <a:latin typeface="黑体" panose="02010609060101010101" pitchFamily="49" charset="-122"/>
              <a:ea typeface="黑体" panose="02010609060101010101" pitchFamily="49" charset="-122"/>
              <a:cs typeface="黑体" panose="02010609060101010101" pitchFamily="49" charset="-122"/>
            </a:endParaRPr>
          </a:p>
        </p:txBody>
      </p:sp>
      <p:sp>
        <p:nvSpPr>
          <p:cNvPr id="8" name="文本框 7"/>
          <p:cNvSpPr txBox="1"/>
          <p:nvPr/>
        </p:nvSpPr>
        <p:spPr>
          <a:xfrm>
            <a:off x="255270" y="2794000"/>
            <a:ext cx="8700770" cy="1014730"/>
          </a:xfrm>
          <a:prstGeom prst="rect">
            <a:avLst/>
          </a:prstGeom>
          <a:noFill/>
        </p:spPr>
        <p:txBody>
          <a:bodyPr wrap="square" rtlCol="0" anchor="t">
            <a:spAutoFit/>
          </a:bodyPr>
          <a:p>
            <a:pPr>
              <a:lnSpc>
                <a:spcPct val="150000"/>
              </a:lnSpc>
            </a:pPr>
            <a:r>
              <a:rPr lang="zh-CN" altLang="en-US" sz="2000">
                <a:latin typeface="黑体" panose="02010609060101010101" pitchFamily="49" charset="-122"/>
                <a:ea typeface="黑体" panose="02010609060101010101" pitchFamily="49" charset="-122"/>
                <a:cs typeface="黑体" panose="02010609060101010101" pitchFamily="49" charset="-122"/>
                <a:sym typeface="+mn-ea"/>
              </a:rPr>
              <a:t>【解】三相异步电动机为三相对称负载，已知每相等效电阻和感抗，则每相等效阻抗值为</a:t>
            </a:r>
            <a:r>
              <a:rPr lang="en-US" altLang="zh-CN" sz="200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000">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9" name="文本框 8"/>
              <p:cNvSpPr txBox="1"/>
              <p:nvPr/>
            </p:nvSpPr>
            <p:spPr>
              <a:xfrm>
                <a:off x="2306891" y="3617849"/>
                <a:ext cx="5007610" cy="71247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𝑍</m:t>
                          </m:r>
                        </m:e>
                        <m:sub>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rad>
                        <m:radPr>
                          <m:degHide m:val="on"/>
                          <m:ctrlPr>
                            <a:rPr lang="en-US" altLang="zh-CN" sz="2000" i="1">
                              <a:latin typeface="Cambria Math" panose="02040503050406030204" charset="0"/>
                              <a:cs typeface="Cambria Math" panose="02040503050406030204" charset="0"/>
                            </a:rPr>
                          </m:ctrlPr>
                        </m:radPr>
                        <m:deg/>
                        <m:e>
                          <m:sSup>
                            <m:sSupPr>
                              <m:ctrlPr>
                                <a:rPr lang="en-US" altLang="zh-CN" sz="2000" i="1">
                                  <a:latin typeface="Cambria Math" panose="02040503050406030204" charset="0"/>
                                  <a:cs typeface="Cambria Math" panose="02040503050406030204" charset="0"/>
                                </a:rPr>
                              </m:ctrlPr>
                            </m:sSupPr>
                            <m:e>
                              <m:r>
                                <a:rPr lang="en-US" altLang="zh-CN" sz="2000" i="1">
                                  <a:latin typeface="Cambria Math" panose="02040503050406030204" charset="0"/>
                                  <a:cs typeface="Cambria Math" panose="02040503050406030204" charset="0"/>
                                </a:rPr>
                                <m:t>𝑅</m:t>
                              </m:r>
                            </m:e>
                            <m:sup>
                              <m:r>
                                <a:rPr lang="en-US" altLang="zh-CN" sz="2000" i="1">
                                  <a:latin typeface="Cambria Math" panose="02040503050406030204" charset="0"/>
                                  <a:cs typeface="Cambria Math" panose="02040503050406030204" charset="0"/>
                                </a:rPr>
                                <m:t>2</m:t>
                              </m:r>
                            </m:sup>
                          </m:sSup>
                          <m:r>
                            <a:rPr lang="en-US" altLang="zh-CN" sz="2000" i="1">
                              <a:latin typeface="Cambria Math" panose="02040503050406030204" charset="0"/>
                              <a:cs typeface="Cambria Math" panose="02040503050406030204" charset="0"/>
                            </a:rPr>
                            <m:t>+</m:t>
                          </m:r>
                          <m:sSubSup>
                            <m:sSubSupPr>
                              <m:ctrlPr>
                                <a:rPr lang="en-US" altLang="zh-CN" sz="2000" i="1">
                                  <a:latin typeface="Cambria Math" panose="02040503050406030204" charset="0"/>
                                  <a:cs typeface="Cambria Math" panose="02040503050406030204" charset="0"/>
                                </a:rPr>
                              </m:ctrlPr>
                            </m:sSubSupPr>
                            <m:e>
                              <m:r>
                                <a:rPr lang="en-US" altLang="zh-CN" sz="2000" i="1">
                                  <a:latin typeface="Cambria Math" panose="02040503050406030204" charset="0"/>
                                  <a:cs typeface="Cambria Math" panose="02040503050406030204" charset="0"/>
                                </a:rPr>
                                <m:t>𝑋</m:t>
                              </m:r>
                            </m:e>
                            <m:sub>
                              <m:r>
                                <a:rPr lang="en-US" altLang="zh-CN" sz="2000" i="1">
                                  <a:latin typeface="Cambria Math" panose="02040503050406030204" charset="0"/>
                                  <a:cs typeface="Cambria Math" panose="02040503050406030204" charset="0"/>
                                </a:rPr>
                                <m:t>𝐿</m:t>
                              </m:r>
                            </m:sub>
                            <m:sup>
                              <m:r>
                                <a:rPr lang="en-US" altLang="zh-CN" sz="2000" i="1">
                                  <a:latin typeface="Cambria Math" panose="02040503050406030204" charset="0"/>
                                  <a:cs typeface="Cambria Math" panose="02040503050406030204" charset="0"/>
                                </a:rPr>
                                <m:t>2</m:t>
                              </m:r>
                            </m:sup>
                          </m:sSubSup>
                        </m:e>
                      </m:rad>
                      <m:r>
                        <a:rPr lang="en-US" altLang="zh-CN" sz="2000" i="1">
                          <a:latin typeface="Cambria Math" panose="02040503050406030204" charset="0"/>
                          <a:cs typeface="Cambria Math" panose="02040503050406030204" charset="0"/>
                        </a:rPr>
                        <m:t>=</m:t>
                      </m:r>
                      <m:rad>
                        <m:radPr>
                          <m:degHide m:val="on"/>
                          <m:ctrlPr>
                            <a:rPr lang="en-US" altLang="zh-CN" sz="2000" i="1">
                              <a:latin typeface="Cambria Math" panose="02040503050406030204" charset="0"/>
                              <a:cs typeface="Cambria Math" panose="02040503050406030204" charset="0"/>
                            </a:rPr>
                          </m:ctrlPr>
                        </m:radPr>
                        <m:deg/>
                        <m:e>
                          <m:sSup>
                            <m:sSupPr>
                              <m:ctrlPr>
                                <a:rPr lang="en-US" altLang="zh-CN" sz="2000" i="1">
                                  <a:latin typeface="Cambria Math" panose="02040503050406030204" charset="0"/>
                                  <a:cs typeface="Cambria Math" panose="02040503050406030204" charset="0"/>
                                </a:rPr>
                              </m:ctrlPr>
                            </m:sSupPr>
                            <m:e>
                              <m:r>
                                <a:rPr lang="en-US" altLang="zh-CN" sz="2000" i="1">
                                  <a:latin typeface="Cambria Math" panose="02040503050406030204" charset="0"/>
                                  <a:cs typeface="Cambria Math" panose="02040503050406030204" charset="0"/>
                                </a:rPr>
                                <m:t>29</m:t>
                              </m:r>
                            </m:e>
                            <m:sup>
                              <m:r>
                                <a:rPr lang="en-US" altLang="zh-CN" sz="2000" i="1">
                                  <a:latin typeface="Cambria Math" panose="02040503050406030204" charset="0"/>
                                  <a:cs typeface="Cambria Math" panose="02040503050406030204" charset="0"/>
                                </a:rPr>
                                <m:t>2</m:t>
                              </m:r>
                            </m:sup>
                          </m:sSup>
                          <m:r>
                            <a:rPr lang="en-US" altLang="zh-CN" sz="2000" i="1">
                              <a:latin typeface="Cambria Math" panose="02040503050406030204" charset="0"/>
                              <a:cs typeface="Cambria Math" panose="02040503050406030204" charset="0"/>
                            </a:rPr>
                            <m:t>+</m:t>
                          </m:r>
                          <m:sSup>
                            <m:sSupPr>
                              <m:ctrlPr>
                                <a:rPr lang="en-US" altLang="zh-CN" sz="2000" i="1">
                                  <a:latin typeface="Cambria Math" panose="02040503050406030204" charset="0"/>
                                  <a:cs typeface="Cambria Math" panose="02040503050406030204" charset="0"/>
                                </a:rPr>
                              </m:ctrlPr>
                            </m:sSupPr>
                            <m:e>
                              <m:r>
                                <a:rPr lang="en-US" altLang="zh-CN" sz="2000" i="1">
                                  <a:latin typeface="Cambria Math" panose="02040503050406030204" charset="0"/>
                                  <a:cs typeface="Cambria Math" panose="02040503050406030204" charset="0"/>
                                </a:rPr>
                                <m:t>21</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8</m:t>
                              </m:r>
                            </m:e>
                            <m:sup>
                              <m:r>
                                <a:rPr lang="en-US" altLang="zh-CN" sz="2000" i="1">
                                  <a:latin typeface="Cambria Math" panose="02040503050406030204" charset="0"/>
                                  <a:cs typeface="Cambria Math" panose="02040503050406030204" charset="0"/>
                                </a:rPr>
                                <m:t>2</m:t>
                              </m:r>
                            </m:sup>
                          </m:sSup>
                        </m:e>
                      </m:rad>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36</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28</m:t>
                      </m:r>
                      <m:r>
                        <a:rPr lang="en-US" altLang="zh-CN" sz="2000" i="1">
                          <a:latin typeface="Cambria Math" panose="02040503050406030204" charset="0"/>
                          <a:cs typeface="Cambria Math" panose="02040503050406030204" charset="0"/>
                        </a:rPr>
                        <m:t>𝛺</m:t>
                      </m:r>
                    </m:oMath>
                  </m:oMathPara>
                </a14:m>
                <a:endParaRPr lang="zh-CN" altLang="en-US" sz="2000"/>
              </a:p>
            </p:txBody>
          </p:sp>
        </mc:Choice>
        <mc:Fallback>
          <p:sp>
            <p:nvSpPr>
              <p:cNvPr id="9" name="文本框 8"/>
              <p:cNvSpPr txBox="1">
                <a:spLocks noRot="1" noChangeAspect="1" noMove="1" noResize="1" noEditPoints="1" noAdjustHandles="1" noChangeArrowheads="1" noChangeShapeType="1" noTextEdit="1"/>
              </p:cNvSpPr>
              <p:nvPr/>
            </p:nvSpPr>
            <p:spPr>
              <a:xfrm>
                <a:off x="2306891" y="3617849"/>
                <a:ext cx="5007610" cy="712470"/>
              </a:xfrm>
              <a:prstGeom prst="rect">
                <a:avLst/>
              </a:prstGeom>
              <a:blipFill rotWithShape="1">
                <a:blip r:embed="rId2"/>
                <a:stretch>
                  <a:fillRect l="-11" t="-36" r="11" b="36"/>
                </a:stretch>
              </a:blipFill>
            </p:spPr>
            <p:txBody>
              <a:bodyPr/>
              <a:lstStyle/>
              <a:p>
                <a:r>
                  <a:rPr lang="zh-CN" altLang="en-US">
                    <a:noFill/>
                  </a:rPr>
                  <a:t> </a:t>
                </a:r>
              </a:p>
            </p:txBody>
          </p:sp>
        </mc:Fallback>
      </mc:AlternateContent>
      <p:sp>
        <p:nvSpPr>
          <p:cNvPr id="11" name="文本框 10"/>
          <p:cNvSpPr txBox="1"/>
          <p:nvPr/>
        </p:nvSpPr>
        <p:spPr>
          <a:xfrm>
            <a:off x="255270" y="4521200"/>
            <a:ext cx="1815465" cy="1198880"/>
          </a:xfrm>
          <a:prstGeom prst="rect">
            <a:avLst/>
          </a:prstGeom>
          <a:noFill/>
        </p:spPr>
        <p:txBody>
          <a:bodyPr wrap="square" rtlCol="0" anchor="t">
            <a:spAutoFit/>
          </a:bodyPr>
          <a:p>
            <a:pPr>
              <a:lnSpc>
                <a:spcPct val="150000"/>
              </a:lnSpc>
            </a:pPr>
            <a:r>
              <a:rPr lang="zh-CN" altLang="en-US" sz="2400">
                <a:latin typeface="黑体" panose="02010609060101010101" pitchFamily="49" charset="-122"/>
                <a:ea typeface="黑体" panose="02010609060101010101" pitchFamily="49" charset="-122"/>
              </a:rPr>
              <a:t>这时相电流</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线电流</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12" name="文本框 11"/>
              <p:cNvSpPr txBox="1"/>
              <p:nvPr/>
            </p:nvSpPr>
            <p:spPr>
              <a:xfrm>
                <a:off x="2365946" y="4521454"/>
                <a:ext cx="3077210" cy="71437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f>
                        <m:fPr>
                          <m:ctrlPr>
                            <a:rPr lang="en-US" altLang="zh-CN" sz="2000" i="1">
                              <a:latin typeface="Cambria Math" panose="02040503050406030204" charset="0"/>
                              <a:cs typeface="Cambria Math" panose="02040503050406030204" charset="0"/>
                            </a:rPr>
                          </m:ctrlPr>
                        </m:fPr>
                        <m:num>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𝑈</m:t>
                              </m:r>
                            </m:e>
                            <m:sub>
                              <m:r>
                                <a:rPr lang="en-US" altLang="zh-CN" sz="2000" i="1">
                                  <a:latin typeface="Cambria Math" panose="02040503050406030204" charset="0"/>
                                  <a:cs typeface="Cambria Math" panose="02040503050406030204" charset="0"/>
                                </a:rPr>
                                <m:t>𝐿</m:t>
                              </m:r>
                            </m:sub>
                          </m:sSub>
                        </m:num>
                        <m:den>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𝑍</m:t>
                              </m:r>
                            </m:e>
                            <m:sub>
                              <m:r>
                                <a:rPr lang="en-US" altLang="zh-CN" sz="2000" i="1">
                                  <a:latin typeface="Cambria Math" panose="02040503050406030204" charset="0"/>
                                  <a:cs typeface="Cambria Math" panose="02040503050406030204" charset="0"/>
                                </a:rPr>
                                <m:t>𝑃</m:t>
                              </m:r>
                            </m:sub>
                          </m:sSub>
                        </m:den>
                      </m:f>
                      <m:r>
                        <a:rPr lang="en-US" altLang="zh-CN" sz="2000" i="1">
                          <a:latin typeface="Cambria Math" panose="02040503050406030204" charset="0"/>
                          <a:cs typeface="Cambria Math" panose="02040503050406030204" charset="0"/>
                        </a:rPr>
                        <m:t>=</m:t>
                      </m:r>
                      <m:f>
                        <m:fPr>
                          <m:ctrlPr>
                            <a:rPr lang="en-US" altLang="zh-CN" sz="2000" i="1">
                              <a:latin typeface="Cambria Math" panose="02040503050406030204" charset="0"/>
                              <a:cs typeface="Cambria Math" panose="02040503050406030204" charset="0"/>
                            </a:rPr>
                          </m:ctrlPr>
                        </m:fPr>
                        <m:num>
                          <m:r>
                            <a:rPr lang="en-US" altLang="zh-CN" sz="2000" i="1">
                              <a:latin typeface="Cambria Math" panose="02040503050406030204" charset="0"/>
                              <a:cs typeface="Cambria Math" panose="02040503050406030204" charset="0"/>
                            </a:rPr>
                            <m:t>380</m:t>
                          </m:r>
                        </m:num>
                        <m:den>
                          <m:r>
                            <a:rPr lang="en-US" altLang="zh-CN" sz="2000" i="1">
                              <a:latin typeface="Cambria Math" panose="02040503050406030204" charset="0"/>
                              <a:cs typeface="Cambria Math" panose="02040503050406030204" charset="0"/>
                            </a:rPr>
                            <m:t>36</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28</m:t>
                          </m:r>
                        </m:den>
                      </m:f>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10</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47</m:t>
                      </m:r>
                      <m:r>
                        <a:rPr lang="en-US" altLang="zh-CN" sz="2000" i="1">
                          <a:latin typeface="Cambria Math" panose="02040503050406030204" charset="0"/>
                          <a:cs typeface="Cambria Math" panose="02040503050406030204" charset="0"/>
                        </a:rPr>
                        <m:t>𝐴</m:t>
                      </m:r>
                    </m:oMath>
                  </m:oMathPara>
                </a14:m>
                <a:endParaRPr lang="zh-CN" altLang="en-US" sz="2000"/>
              </a:p>
            </p:txBody>
          </p:sp>
        </mc:Choice>
        <mc:Fallback>
          <p:sp>
            <p:nvSpPr>
              <p:cNvPr id="12" name="文本框 11"/>
              <p:cNvSpPr txBox="1">
                <a:spLocks noRot="1" noChangeAspect="1" noMove="1" noResize="1" noEditPoints="1" noAdjustHandles="1" noChangeArrowheads="1" noChangeShapeType="1" noTextEdit="1"/>
              </p:cNvSpPr>
              <p:nvPr/>
            </p:nvSpPr>
            <p:spPr>
              <a:xfrm>
                <a:off x="2365946" y="4521454"/>
                <a:ext cx="3077210" cy="714375"/>
              </a:xfrm>
              <a:prstGeom prst="rect">
                <a:avLst/>
              </a:prstGeom>
              <a:blipFill rotWithShape="1">
                <a:blip r:embed="rId3"/>
                <a:stretch>
                  <a:fillRect l="-19" t="-36" r="19" b="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p:cNvSpPr txBox="1"/>
              <p:nvPr/>
            </p:nvSpPr>
            <p:spPr>
              <a:xfrm>
                <a:off x="1979930" y="5293995"/>
                <a:ext cx="4578350" cy="426085"/>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𝐿</m:t>
                          </m:r>
                        </m:sub>
                      </m:sSub>
                      <m:r>
                        <a:rPr lang="en-US" altLang="zh-CN" sz="2000" i="1">
                          <a:latin typeface="Cambria Math" panose="02040503050406030204" charset="0"/>
                          <a:cs typeface="Cambria Math" panose="02040503050406030204" charset="0"/>
                        </a:rPr>
                        <m:t>=</m:t>
                      </m:r>
                      <m:rad>
                        <m:radPr>
                          <m:degHide m:val="on"/>
                          <m:ctrlPr>
                            <a:rPr lang="en-US" altLang="zh-CN" sz="2000" i="1">
                              <a:latin typeface="Cambria Math" panose="02040503050406030204" charset="0"/>
                              <a:cs typeface="Cambria Math" panose="02040503050406030204" charset="0"/>
                            </a:rPr>
                          </m:ctrlPr>
                        </m:radPr>
                        <m:deg/>
                        <m:e>
                          <m:r>
                            <a:rPr lang="en-US" altLang="zh-CN" sz="2000" i="1">
                              <a:latin typeface="Cambria Math" panose="02040503050406030204" charset="0"/>
                              <a:cs typeface="Cambria Math" panose="02040503050406030204" charset="0"/>
                            </a:rPr>
                            <m:t>3</m:t>
                          </m:r>
                        </m:e>
                      </m:rad>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rad>
                        <m:radPr>
                          <m:degHide m:val="on"/>
                          <m:ctrlPr>
                            <a:rPr lang="en-US" altLang="zh-CN" sz="2000" i="1">
                              <a:latin typeface="Cambria Math" panose="02040503050406030204" charset="0"/>
                              <a:cs typeface="Cambria Math" panose="02040503050406030204" charset="0"/>
                            </a:rPr>
                          </m:ctrlPr>
                        </m:radPr>
                        <m:deg/>
                        <m:e>
                          <m:r>
                            <a:rPr lang="en-US" altLang="zh-CN" sz="2000" i="1">
                              <a:latin typeface="Cambria Math" panose="02040503050406030204" charset="0"/>
                              <a:cs typeface="Cambria Math" panose="02040503050406030204" charset="0"/>
                            </a:rPr>
                            <m:t>3</m:t>
                          </m:r>
                        </m:e>
                      </m:rad>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10</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47</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18</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13</m:t>
                      </m:r>
                      <m:r>
                        <a:rPr lang="en-US" altLang="zh-CN" sz="2000" i="1">
                          <a:latin typeface="Cambria Math" panose="02040503050406030204" charset="0"/>
                          <a:cs typeface="Cambria Math" panose="02040503050406030204" charset="0"/>
                        </a:rPr>
                        <m:t>𝐴</m:t>
                      </m:r>
                    </m:oMath>
                  </m:oMathPara>
                </a14:m>
                <a:endParaRPr lang="en-US" altLang="zh-CN" sz="2000" i="1">
                  <a:latin typeface="Cambria Math" panose="02040503050406030204" charset="0"/>
                  <a:cs typeface="Cambria Math" panose="02040503050406030204" charset="0"/>
                </a:endParaRPr>
              </a:p>
            </p:txBody>
          </p:sp>
        </mc:Choice>
        <mc:Fallback>
          <p:sp>
            <p:nvSpPr>
              <p:cNvPr id="14" name="文本框 13"/>
              <p:cNvSpPr txBox="1">
                <a:spLocks noRot="1" noChangeAspect="1" noMove="1" noResize="1" noEditPoints="1" noAdjustHandles="1" noChangeArrowheads="1" noChangeShapeType="1" noTextEdit="1"/>
              </p:cNvSpPr>
              <p:nvPr/>
            </p:nvSpPr>
            <p:spPr>
              <a:xfrm>
                <a:off x="1979930" y="5293995"/>
                <a:ext cx="4578350" cy="426085"/>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1.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3.xml><?xml version="1.0" encoding="utf-8"?>
<p:tagLst xmlns:p="http://schemas.openxmlformats.org/presentationml/2006/main">
  <p:tag name="KSO_WM_SLIDE_BK_DARK_LIGHT" val="2"/>
  <p:tag name="KSO_WM_SLIDE_BACKGROUND_TYPE" val="general"/>
</p:tagLst>
</file>

<file path=ppt/tags/tag14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SLIDE_BK_DARK_LIGHT" val="2"/>
  <p:tag name="KSO_WM_SLIDE_BACKGROUND_TYPE" val="general"/>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154.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155.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59.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3066</Words>
  <Application>WPS 演示</Application>
  <PresentationFormat>全屏显示(4:3)</PresentationFormat>
  <Paragraphs>283</Paragraphs>
  <Slides>14</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5</vt:i4>
      </vt:variant>
      <vt:variant>
        <vt:lpstr>幻灯片标题</vt:lpstr>
      </vt:variant>
      <vt:variant>
        <vt:i4>14</vt:i4>
      </vt:variant>
    </vt:vector>
  </HeadingPairs>
  <TitlesOfParts>
    <vt:vector size="32" baseType="lpstr">
      <vt:lpstr>Arial</vt:lpstr>
      <vt:lpstr>宋体</vt:lpstr>
      <vt:lpstr>Wingdings</vt:lpstr>
      <vt:lpstr>Calibri</vt:lpstr>
      <vt:lpstr>Arial</vt:lpstr>
      <vt:lpstr>微软雅黑</vt:lpstr>
      <vt:lpstr>黑体</vt:lpstr>
      <vt:lpstr>Adobe 黑体 Std R</vt:lpstr>
      <vt:lpstr>Symbol</vt:lpstr>
      <vt:lpstr>Cambria Math</vt:lpstr>
      <vt:lpstr>Arial Unicode MS</vt:lpstr>
      <vt:lpstr>第一PPT模板网-WWW.1PPT.COM</vt:lpstr>
      <vt:lpstr>Office 主题</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1217</cp:revision>
  <dcterms:created xsi:type="dcterms:W3CDTF">2015-12-14T01:43:00Z</dcterms:created>
  <dcterms:modified xsi:type="dcterms:W3CDTF">2025-09-03T06:17:14Z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D3A96F4EECC045798ECB429D90257A38_13</vt:lpwstr>
  </property>
  <property fmtid="{D5CDD505-2E9C-101B-9397-08002B2CF9AE}" pid="3" name="KSOProductBuildVer">
    <vt:lpwstr>2052-12.1.0.22529</vt:lpwstr>
  </property>
</Properties>
</file>